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79" r:id="rId7"/>
    <p:sldId id="267" r:id="rId8"/>
    <p:sldId id="268" r:id="rId9"/>
    <p:sldId id="269" r:id="rId10"/>
    <p:sldId id="270" r:id="rId11"/>
    <p:sldId id="278" r:id="rId12"/>
    <p:sldId id="277" r:id="rId13"/>
    <p:sldId id="273" r:id="rId14"/>
    <p:sldId id="280" r:id="rId15"/>
    <p:sldId id="281" r:id="rId16"/>
    <p:sldId id="25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EC0"/>
    <a:srgbClr val="008BBC"/>
    <a:srgbClr val="009AD0"/>
    <a:srgbClr val="00A1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290" name="Picture 2" descr="http://www.freeppt.net/template/turquoise-blue-abstract-powerpoint-template.jpg"/>
          <p:cNvPicPr>
            <a:picLocks noChangeAspect="1" noChangeArrowheads="1"/>
          </p:cNvPicPr>
          <p:nvPr userDrawn="1"/>
        </p:nvPicPr>
        <p:blipFill>
          <a:blip r:embed="rId2" cstate="print"/>
          <a:srcRect/>
          <a:stretch>
            <a:fillRect/>
          </a:stretch>
        </p:blipFill>
        <p:spPr bwMode="auto">
          <a:xfrm>
            <a:off x="0" y="0"/>
            <a:ext cx="9753600" cy="7315200"/>
          </a:xfrm>
          <a:prstGeom prst="rect">
            <a:avLst/>
          </a:prstGeom>
          <a:noFill/>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4953000" cy="365125"/>
          </a:xfrm>
          <a:prstGeom prst="rect">
            <a:avLst/>
          </a:prstGeom>
        </p:spPr>
        <p:txBody>
          <a:bodyPr/>
          <a:lstStyle/>
          <a:p>
            <a:fld id="{85E77A54-CEFE-4ED8-83AA-73ABACE7A843}" type="datetimeFigureOut">
              <a:rPr lang="en-US" smtClean="0"/>
              <a:t>5/6/2015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4953000" cy="365125"/>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4953000" cy="365125"/>
          </a:xfrm>
          <a:prstGeom prst="rect">
            <a:avLst/>
          </a:prstGeom>
        </p:spPr>
        <p:txBody>
          <a:bodyPr/>
          <a:lstStyle/>
          <a:p>
            <a:fld id="{85E77A54-CEFE-4ED8-83AA-73ABACE7A843}" type="datetimeFigureOut">
              <a:rPr lang="en-US" smtClean="0"/>
              <a:t>5/6/2015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4953000" cy="365125"/>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4953000" cy="365125"/>
          </a:xfrm>
          <a:prstGeom prst="rect">
            <a:avLst/>
          </a:prstGeom>
        </p:spPr>
        <p:txBody>
          <a:bodyPr/>
          <a:lstStyle/>
          <a:p>
            <a:fld id="{85E77A54-CEFE-4ED8-83AA-73ABACE7A843}" type="datetimeFigureOut">
              <a:rPr lang="en-US" smtClean="0"/>
              <a:t>5/6/2015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4953000" cy="365125"/>
          </a:xfrm>
          <a:prstGeom prst="rect">
            <a:avLst/>
          </a:prstGeom>
        </p:spPr>
        <p:txBody>
          <a:bodyPr/>
          <a:lstStyle/>
          <a:p>
            <a:fld id="{85E77A54-CEFE-4ED8-83AA-73ABACE7A843}" type="datetimeFigureOut">
              <a:rPr lang="en-US" smtClean="0"/>
              <a:t>5/6/2015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4953000" cy="365125"/>
          </a:xfrm>
          <a:prstGeom prst="rect">
            <a:avLst/>
          </a:prstGeom>
        </p:spPr>
        <p:txBody>
          <a:bodyPr/>
          <a:lstStyle/>
          <a:p>
            <a:fld id="{85E77A54-CEFE-4ED8-83AA-73ABACE7A843}" type="datetimeFigureOut">
              <a:rPr lang="en-US" smtClean="0"/>
              <a:t>5/6/2015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4953000" cy="365125"/>
          </a:xfrm>
          <a:prstGeom prst="rect">
            <a:avLst/>
          </a:prstGeom>
        </p:spPr>
        <p:txBody>
          <a:bodyPr/>
          <a:lstStyle/>
          <a:p>
            <a:fld id="{85E77A54-CEFE-4ED8-83AA-73ABACE7A843}" type="datetimeFigureOut">
              <a:rPr lang="en-US" smtClean="0"/>
              <a:t>5/6/2015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4953000" cy="365125"/>
          </a:xfrm>
          <a:prstGeom prst="rect">
            <a:avLst/>
          </a:prstGeom>
        </p:spPr>
        <p:txBody>
          <a:bodyPr/>
          <a:lstStyle/>
          <a:p>
            <a:fld id="{85E77A54-CEFE-4ED8-83AA-73ABACE7A843}" type="datetimeFigureOut">
              <a:rPr lang="en-US" smtClean="0"/>
              <a:t>5/6/2015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4953000" cy="365125"/>
          </a:xfrm>
          <a:prstGeom prst="rect">
            <a:avLst/>
          </a:prstGeom>
        </p:spPr>
        <p:txBody>
          <a:bodyPr/>
          <a:lstStyle/>
          <a:p>
            <a:fld id="{85E77A54-CEFE-4ED8-83AA-73ABACE7A843}" type="datetimeFigureOut">
              <a:rPr lang="en-US" smtClean="0"/>
              <a:t>5/6/2015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4953000" cy="365125"/>
          </a:xfrm>
          <a:prstGeom prst="rect">
            <a:avLst/>
          </a:prstGeom>
        </p:spPr>
        <p:txBody>
          <a:bodyPr/>
          <a:lstStyle/>
          <a:p>
            <a:fld id="{85E77A54-CEFE-4ED8-83AA-73ABACE7A843}" type="datetimeFigureOut">
              <a:rPr lang="en-US" smtClean="0"/>
              <a:t>5/6/2015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27E08-0C74-4F4C-8319-A1D484FEA72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2" descr="http://www.freeppt.net/template/turquoise-blue-abstract-powerpoint-template.jpg"/>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2" descr="http://cp411/sites/cpdocs/pub/templates_logos/Templates/Catalina%20Pacific%20ACCFinalwACalPortland%20Company%20Registered-1.gif"/>
          <p:cNvPicPr>
            <a:picLocks noChangeAspect="1" noChangeArrowheads="1"/>
          </p:cNvPicPr>
          <p:nvPr userDrawn="1"/>
        </p:nvPicPr>
        <p:blipFill>
          <a:blip r:embed="rId14" cstate="print"/>
          <a:srcRect/>
          <a:stretch>
            <a:fillRect/>
          </a:stretch>
        </p:blipFill>
        <p:spPr bwMode="auto">
          <a:xfrm>
            <a:off x="7620000" y="6241210"/>
            <a:ext cx="1143000" cy="540590"/>
          </a:xfrm>
          <a:prstGeom prst="rect">
            <a:avLst/>
          </a:prstGeom>
          <a:noFill/>
        </p:spPr>
      </p:pic>
      <p:pic>
        <p:nvPicPr>
          <p:cNvPr id="9" name="Picture 8" descr="Twining Logo_Large.png"/>
          <p:cNvPicPr>
            <a:picLocks noChangeAspect="1"/>
          </p:cNvPicPr>
          <p:nvPr userDrawn="1"/>
        </p:nvPicPr>
        <p:blipFill>
          <a:blip r:embed="rId15" cstate="print">
            <a:clrChange>
              <a:clrFrom>
                <a:srgbClr val="FDFDFD"/>
              </a:clrFrom>
              <a:clrTo>
                <a:srgbClr val="FDFDFD">
                  <a:alpha val="0"/>
                </a:srgbClr>
              </a:clrTo>
            </a:clrChange>
          </a:blip>
          <a:stretch>
            <a:fillRect/>
          </a:stretch>
        </p:blipFill>
        <p:spPr>
          <a:xfrm>
            <a:off x="5819032" y="6324600"/>
            <a:ext cx="1648568" cy="425880"/>
          </a:xfrm>
          <a:prstGeom prst="rect">
            <a:avLst/>
          </a:prstGeom>
        </p:spPr>
      </p:pic>
      <p:sp>
        <p:nvSpPr>
          <p:cNvPr id="10" name="Date Placeholder 3"/>
          <p:cNvSpPr>
            <a:spLocks noGrp="1"/>
          </p:cNvSpPr>
          <p:nvPr>
            <p:ph type="dt" sz="half" idx="2"/>
          </p:nvPr>
        </p:nvSpPr>
        <p:spPr>
          <a:xfrm>
            <a:off x="457200" y="6356350"/>
            <a:ext cx="4953000" cy="365125"/>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i="1">
                <a:solidFill>
                  <a:schemeClr val="bg1">
                    <a:lumMod val="50000"/>
                  </a:schemeClr>
                </a:solidFill>
                <a:latin typeface="Times New Roman" pitchFamily="18" charset="0"/>
                <a:cs typeface="Times New Roman" pitchFamily="18" charset="0"/>
              </a:defRPr>
            </a:lvl1pPr>
          </a:lstStyle>
          <a:p>
            <a:r>
              <a:rPr lang="en-US" dirty="0" smtClean="0"/>
              <a:t>Stein, Ryan, Vitkus, Halverson</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400" kern="1200">
          <a:solidFill>
            <a:schemeClr val="tx1"/>
          </a:solidFill>
          <a:latin typeface="Arial Unicode MS" pitchFamily="34" charset="-128"/>
          <a:ea typeface="Arial Unicode MS" pitchFamily="34" charset="-128"/>
          <a:cs typeface="Arial Unicode MS" pitchFamily="34" charset="-128"/>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Unicode MS" pitchFamily="34" charset="-128"/>
          <a:ea typeface="Arial Unicode MS" pitchFamily="34" charset="-128"/>
          <a:cs typeface="Arial Unicode MS" pitchFamily="34" charset="-128"/>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Unicode MS" pitchFamily="34" charset="-128"/>
          <a:ea typeface="Arial Unicode MS" pitchFamily="34" charset="-128"/>
          <a:cs typeface="Arial Unicode MS" pitchFamily="34" charset="-128"/>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Unicode MS" pitchFamily="34" charset="-128"/>
          <a:ea typeface="Arial Unicode MS" pitchFamily="34" charset="-128"/>
          <a:cs typeface="Arial Unicode MS" pitchFamily="34" charset="-128"/>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Unicode MS" pitchFamily="34" charset="-128"/>
          <a:ea typeface="Arial Unicode MS" pitchFamily="34" charset="-128"/>
          <a:cs typeface="Arial Unicode MS" pitchFamily="34" charset="-128"/>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Unicode MS" pitchFamily="34" charset="-128"/>
          <a:ea typeface="Arial Unicode MS" pitchFamily="34" charset="-128"/>
          <a:cs typeface="Arial Unicode MS" pitchFamily="34"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cp411/sites/mktng/Wilshire%20Grand%20Pour%20Photos/IMG_7367@300dpi12X18.jpg" TargetMode="Externa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654175"/>
            <a:ext cx="8763000" cy="1470025"/>
          </a:xfrm>
        </p:spPr>
        <p:txBody>
          <a:bodyPr>
            <a:normAutofit/>
          </a:bodyPr>
          <a:lstStyle/>
          <a:p>
            <a:r>
              <a:rPr lang="en-US" sz="4000" b="1" dirty="0" smtClean="0"/>
              <a:t>Beneficial Use of Fly Ash for  Concrete Construction in California</a:t>
            </a:r>
            <a:endParaRPr lang="en-US" sz="4000" b="1" dirty="0"/>
          </a:p>
        </p:txBody>
      </p:sp>
      <p:grpSp>
        <p:nvGrpSpPr>
          <p:cNvPr id="6" name="Group 5"/>
          <p:cNvGrpSpPr/>
          <p:nvPr/>
        </p:nvGrpSpPr>
        <p:grpSpPr>
          <a:xfrm>
            <a:off x="1752600" y="5638800"/>
            <a:ext cx="5433807" cy="997790"/>
            <a:chOff x="2923432" y="6019800"/>
            <a:chExt cx="2943968" cy="540590"/>
          </a:xfrm>
        </p:grpSpPr>
        <p:pic>
          <p:nvPicPr>
            <p:cNvPr id="4" name="Picture 2" descr="http://cp411/sites/cpdocs/pub/templates_logos/Templates/Catalina%20Pacific%20ACCFinalwACalPortland%20Company%20Registered-1.gif"/>
            <p:cNvPicPr>
              <a:picLocks noChangeAspect="1" noChangeArrowheads="1"/>
            </p:cNvPicPr>
            <p:nvPr/>
          </p:nvPicPr>
          <p:blipFill>
            <a:blip r:embed="rId2" cstate="print"/>
            <a:srcRect/>
            <a:stretch>
              <a:fillRect/>
            </a:stretch>
          </p:blipFill>
          <p:spPr bwMode="auto">
            <a:xfrm>
              <a:off x="4724400" y="6019800"/>
              <a:ext cx="1143000" cy="540590"/>
            </a:xfrm>
            <a:prstGeom prst="rect">
              <a:avLst/>
            </a:prstGeom>
            <a:noFill/>
          </p:spPr>
        </p:pic>
        <p:pic>
          <p:nvPicPr>
            <p:cNvPr id="5" name="Picture 4" descr="Twining Logo_Large.png"/>
            <p:cNvPicPr>
              <a:picLocks noChangeAspect="1"/>
            </p:cNvPicPr>
            <p:nvPr/>
          </p:nvPicPr>
          <p:blipFill>
            <a:blip r:embed="rId3" cstate="print">
              <a:clrChange>
                <a:clrFrom>
                  <a:srgbClr val="FDFDFD"/>
                </a:clrFrom>
                <a:clrTo>
                  <a:srgbClr val="FDFDFD">
                    <a:alpha val="0"/>
                  </a:srgbClr>
                </a:clrTo>
              </a:clrChange>
            </a:blip>
            <a:stretch>
              <a:fillRect/>
            </a:stretch>
          </p:blipFill>
          <p:spPr>
            <a:xfrm>
              <a:off x="2923432" y="6103190"/>
              <a:ext cx="1648568" cy="425880"/>
            </a:xfrm>
            <a:prstGeom prst="rect">
              <a:avLst/>
            </a:prstGeom>
          </p:spPr>
        </p:pic>
      </p:grpSp>
      <p:sp>
        <p:nvSpPr>
          <p:cNvPr id="7" name="Date Placeholder 3"/>
          <p:cNvSpPr>
            <a:spLocks noGrp="1"/>
          </p:cNvSpPr>
          <p:nvPr>
            <p:ph type="subTitle" idx="1"/>
          </p:nvPr>
        </p:nvSpPr>
        <p:spPr>
          <a:xfrm>
            <a:off x="838200" y="3048000"/>
            <a:ext cx="7086600" cy="1752600"/>
          </a:xfrm>
        </p:spPr>
        <p:txBody>
          <a:bodyPr>
            <a:norm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sz="2800" b="1" i="1" dirty="0" smtClean="0">
                <a:solidFill>
                  <a:schemeClr val="tx1"/>
                </a:solidFill>
              </a:rPr>
              <a:t>B. Stein, R. Ryan, L. Vitkus, J. Halverson</a:t>
            </a:r>
          </a:p>
        </p:txBody>
      </p:sp>
      <p:sp>
        <p:nvSpPr>
          <p:cNvPr id="3" name="TextBox 2"/>
          <p:cNvSpPr txBox="1"/>
          <p:nvPr/>
        </p:nvSpPr>
        <p:spPr>
          <a:xfrm>
            <a:off x="838200" y="4114800"/>
            <a:ext cx="2486578" cy="584775"/>
          </a:xfrm>
          <a:prstGeom prst="rect">
            <a:avLst/>
          </a:prstGeom>
          <a:noFill/>
        </p:spPr>
        <p:txBody>
          <a:bodyPr wrap="none" rtlCol="0">
            <a:spAutoFit/>
          </a:bodyPr>
          <a:lstStyle/>
          <a:p>
            <a:pPr algn="ctr"/>
            <a:r>
              <a:rPr lang="en-US" sz="3200" b="1" dirty="0" smtClean="0">
                <a:latin typeface="Arial Unicode MS" panose="020B0604020202020204" pitchFamily="34" charset="-128"/>
                <a:ea typeface="Arial Unicode MS" panose="020B0604020202020204" pitchFamily="34" charset="-128"/>
                <a:cs typeface="Arial Unicode MS" panose="020B0604020202020204" pitchFamily="34" charset="-128"/>
              </a:rPr>
              <a:t>WOCA 2015</a:t>
            </a:r>
            <a:endParaRPr lang="en-US" sz="32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6" name="Title 5"/>
          <p:cNvSpPr>
            <a:spLocks noGrp="1"/>
          </p:cNvSpPr>
          <p:nvPr>
            <p:ph type="title"/>
          </p:nvPr>
        </p:nvSpPr>
        <p:spPr>
          <a:xfrm>
            <a:off x="457200" y="949593"/>
            <a:ext cx="8229600" cy="3785652"/>
          </a:xfrm>
          <a:prstGeom prst="rect">
            <a:avLst/>
          </a:prstGeom>
        </p:spPr>
        <p:txBody>
          <a:bodyPr>
            <a:spAutoFit/>
          </a:bodyPr>
          <a:lstStyle/>
          <a:p>
            <a:r>
              <a:rPr lang="en-US" sz="2000" b="1" dirty="0" smtClean="0">
                <a:latin typeface="Tahoma" panose="020B0604030504040204" pitchFamily="34" charset="0"/>
                <a:ea typeface="Tahoma" panose="020B0604030504040204" pitchFamily="34" charset="0"/>
                <a:cs typeface="Tahoma" panose="020B0604030504040204" pitchFamily="34" charset="0"/>
              </a:rPr>
              <a:t>Use of Class F fly ash is vital to the development of concrete construction in California.  Historically the demand for it has been driven by:</a:t>
            </a:r>
          </a:p>
          <a:p>
            <a:pPr marL="285750" indent="-28575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The </a:t>
            </a:r>
            <a:r>
              <a:rPr lang="en-US" sz="2000" b="1" dirty="0">
                <a:latin typeface="Tahoma" panose="020B0604030504040204" pitchFamily="34" charset="0"/>
                <a:ea typeface="Tahoma" panose="020B0604030504040204" pitchFamily="34" charset="0"/>
                <a:cs typeface="Tahoma" panose="020B0604030504040204" pitchFamily="34" charset="0"/>
              </a:rPr>
              <a:t>hot and dry climate of many counties necessitating better control of </a:t>
            </a:r>
            <a:r>
              <a:rPr lang="en-US" sz="2000" b="1" dirty="0" smtClean="0">
                <a:latin typeface="Tahoma" panose="020B0604030504040204" pitchFamily="34" charset="0"/>
                <a:ea typeface="Tahoma" panose="020B0604030504040204" pitchFamily="34" charset="0"/>
                <a:cs typeface="Tahoma" panose="020B0604030504040204" pitchFamily="34" charset="0"/>
              </a:rPr>
              <a:t>workability</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The </a:t>
            </a:r>
            <a:r>
              <a:rPr lang="en-US" sz="2000" b="1" dirty="0">
                <a:latin typeface="Tahoma" panose="020B0604030504040204" pitchFamily="34" charset="0"/>
                <a:ea typeface="Tahoma" panose="020B0604030504040204" pitchFamily="34" charset="0"/>
                <a:cs typeface="Tahoma" panose="020B0604030504040204" pitchFamily="34" charset="0"/>
              </a:rPr>
              <a:t>aggressive environment of some coastal and desert areas (due to the presence of chlorides) necessitating the reduction of permeability of </a:t>
            </a:r>
            <a:r>
              <a:rPr lang="en-US" sz="2000" b="1" dirty="0" smtClean="0">
                <a:latin typeface="Tahoma" panose="020B0604030504040204" pitchFamily="34" charset="0"/>
                <a:ea typeface="Tahoma" panose="020B0604030504040204" pitchFamily="34" charset="0"/>
                <a:cs typeface="Tahoma" panose="020B0604030504040204" pitchFamily="34" charset="0"/>
              </a:rPr>
              <a:t>concrete</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Vast </a:t>
            </a:r>
            <a:r>
              <a:rPr lang="en-US" sz="2000" b="1" dirty="0">
                <a:latin typeface="Tahoma" panose="020B0604030504040204" pitchFamily="34" charset="0"/>
                <a:ea typeface="Tahoma" panose="020B0604030504040204" pitchFamily="34" charset="0"/>
                <a:cs typeface="Tahoma" panose="020B0604030504040204" pitchFamily="34" charset="0"/>
              </a:rPr>
              <a:t>lands contaminated with sulfates necessitating the enhancement of sulfate-resistance of </a:t>
            </a:r>
            <a:r>
              <a:rPr lang="en-US" sz="2000" b="1" dirty="0" smtClean="0">
                <a:latin typeface="Tahoma" panose="020B0604030504040204" pitchFamily="34" charset="0"/>
                <a:ea typeface="Tahoma" panose="020B0604030504040204" pitchFamily="34" charset="0"/>
                <a:cs typeface="Tahoma" panose="020B0604030504040204" pitchFamily="34" charset="0"/>
              </a:rPr>
              <a:t>concrete</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The </a:t>
            </a:r>
            <a:r>
              <a:rPr lang="en-US" sz="2000" b="1" dirty="0">
                <a:latin typeface="Tahoma" panose="020B0604030504040204" pitchFamily="34" charset="0"/>
                <a:ea typeface="Tahoma" panose="020B0604030504040204" pitchFamily="34" charset="0"/>
                <a:cs typeface="Tahoma" panose="020B0604030504040204" pitchFamily="34" charset="0"/>
              </a:rPr>
              <a:t>reactivity with alkali of many siliceous aggregate deposits necessitating mitigation of deleterious </a:t>
            </a:r>
            <a:r>
              <a:rPr lang="en-US" sz="2000" b="1" dirty="0" smtClean="0">
                <a:latin typeface="Tahoma" panose="020B0604030504040204" pitchFamily="34" charset="0"/>
                <a:ea typeface="Tahoma" panose="020B0604030504040204" pitchFamily="34" charset="0"/>
                <a:cs typeface="Tahoma" panose="020B0604030504040204" pitchFamily="34" charset="0"/>
              </a:rPr>
              <a:t>expansion</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381000" y="5715000"/>
            <a:ext cx="1460656"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Overview</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5" name="Title 4"/>
          <p:cNvSpPr>
            <a:spLocks noGrp="1"/>
          </p:cNvSpPr>
          <p:nvPr>
            <p:ph type="title"/>
          </p:nvPr>
        </p:nvSpPr>
        <p:spPr>
          <a:xfrm>
            <a:off x="457200" y="698372"/>
            <a:ext cx="8229600" cy="5016758"/>
          </a:xfrm>
          <a:prstGeom prst="rect">
            <a:avLst/>
          </a:prstGeom>
        </p:spPr>
        <p:txBody>
          <a:bodyPr>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The </a:t>
            </a:r>
            <a:r>
              <a:rPr lang="en-US" sz="2000" b="1" dirty="0" smtClean="0">
                <a:latin typeface="Tahoma" panose="020B0604030504040204" pitchFamily="34" charset="0"/>
                <a:ea typeface="Tahoma" panose="020B0604030504040204" pitchFamily="34" charset="0"/>
                <a:cs typeface="Tahoma" panose="020B0604030504040204" pitchFamily="34" charset="0"/>
              </a:rPr>
              <a:t>demand for fly ash between </a:t>
            </a:r>
            <a:r>
              <a:rPr lang="en-US" sz="2000" b="1" dirty="0">
                <a:latin typeface="Tahoma" panose="020B0604030504040204" pitchFamily="34" charset="0"/>
                <a:ea typeface="Tahoma" panose="020B0604030504040204" pitchFamily="34" charset="0"/>
                <a:cs typeface="Tahoma" panose="020B0604030504040204" pitchFamily="34" charset="0"/>
              </a:rPr>
              <a:t>2015 and 2020 </a:t>
            </a:r>
            <a:r>
              <a:rPr lang="en-US" sz="2000" b="1" dirty="0" smtClean="0">
                <a:latin typeface="Tahoma" panose="020B0604030504040204" pitchFamily="34" charset="0"/>
                <a:ea typeface="Tahoma" panose="020B0604030504040204" pitchFamily="34" charset="0"/>
                <a:cs typeface="Tahoma" panose="020B0604030504040204" pitchFamily="34" charset="0"/>
              </a:rPr>
              <a:t>may double driven by:</a:t>
            </a:r>
          </a:p>
          <a:p>
            <a:pPr marL="342900" indent="-342900">
              <a:buFont typeface="Arial" panose="020B0604020202020204" pitchFamily="34" charset="0"/>
              <a:buChar char="•"/>
            </a:pPr>
            <a:r>
              <a:rPr lang="en-US" sz="2000" b="1" dirty="0">
                <a:latin typeface="Tahoma" panose="020B0604030504040204" pitchFamily="34" charset="0"/>
                <a:ea typeface="Tahoma" panose="020B0604030504040204" pitchFamily="34" charset="0"/>
                <a:cs typeface="Tahoma" panose="020B0604030504040204" pitchFamily="34" charset="0"/>
              </a:rPr>
              <a:t>Growing concrete </a:t>
            </a:r>
            <a:r>
              <a:rPr lang="en-US" sz="2000" b="1" dirty="0" smtClean="0">
                <a:latin typeface="Tahoma" panose="020B0604030504040204" pitchFamily="34" charset="0"/>
                <a:ea typeface="Tahoma" panose="020B0604030504040204" pitchFamily="34" charset="0"/>
                <a:cs typeface="Tahoma" panose="020B0604030504040204" pitchFamily="34" charset="0"/>
              </a:rPr>
              <a:t>consumption</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000" b="1" dirty="0">
                <a:latin typeface="Tahoma" panose="020B0604030504040204" pitchFamily="34" charset="0"/>
                <a:ea typeface="Tahoma" panose="020B0604030504040204" pitchFamily="34" charset="0"/>
                <a:cs typeface="Tahoma" panose="020B0604030504040204" pitchFamily="34" charset="0"/>
              </a:rPr>
              <a:t>State greenhouse gas legislation</a:t>
            </a:r>
            <a:br>
              <a:rPr lang="en-US" sz="2000" b="1" dirty="0">
                <a:latin typeface="Tahoma" panose="020B0604030504040204" pitchFamily="34" charset="0"/>
                <a:ea typeface="Tahoma" panose="020B0604030504040204" pitchFamily="34" charset="0"/>
                <a:cs typeface="Tahoma" panose="020B0604030504040204" pitchFamily="34" charset="0"/>
              </a:rPr>
            </a:br>
            <a:r>
              <a:rPr lang="en-US" sz="2000" b="1" dirty="0">
                <a:latin typeface="Tahoma" panose="020B0604030504040204" pitchFamily="34" charset="0"/>
                <a:ea typeface="Tahoma" panose="020B0604030504040204" pitchFamily="34" charset="0"/>
                <a:cs typeface="Tahoma" panose="020B0604030504040204" pitchFamily="34" charset="0"/>
              </a:rPr>
              <a:t>Limited </a:t>
            </a:r>
            <a:r>
              <a:rPr lang="en-US" sz="2000" b="1" dirty="0" smtClean="0">
                <a:latin typeface="Tahoma" panose="020B0604030504040204" pitchFamily="34" charset="0"/>
                <a:ea typeface="Tahoma" panose="020B0604030504040204" pitchFamily="34" charset="0"/>
                <a:cs typeface="Tahoma" panose="020B0604030504040204" pitchFamily="34" charset="0"/>
              </a:rPr>
              <a:t>availability of other SCM</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Governing </a:t>
            </a:r>
            <a:r>
              <a:rPr lang="en-US" sz="2000" b="1" dirty="0" smtClean="0">
                <a:latin typeface="Tahoma" panose="020B0604030504040204" pitchFamily="34" charset="0"/>
                <a:ea typeface="Tahoma" panose="020B0604030504040204" pitchFamily="34" charset="0"/>
                <a:cs typeface="Tahoma" panose="020B0604030504040204" pitchFamily="34" charset="0"/>
              </a:rPr>
              <a:t>concrete construction </a:t>
            </a:r>
            <a:r>
              <a:rPr lang="en-US" sz="2000" b="1" dirty="0">
                <a:latin typeface="Tahoma" panose="020B0604030504040204" pitchFamily="34" charset="0"/>
                <a:ea typeface="Tahoma" panose="020B0604030504040204" pitchFamily="34" charset="0"/>
                <a:cs typeface="Tahoma" panose="020B0604030504040204" pitchFamily="34" charset="0"/>
              </a:rPr>
              <a:t>specifications requiring </a:t>
            </a:r>
            <a:r>
              <a:rPr lang="en-US" sz="2000" b="1" dirty="0" smtClean="0">
                <a:latin typeface="Tahoma" panose="020B0604030504040204" pitchFamily="34" charset="0"/>
                <a:ea typeface="Tahoma" panose="020B0604030504040204" pitchFamily="34" charset="0"/>
                <a:cs typeface="Tahoma" panose="020B0604030504040204" pitchFamily="34" charset="0"/>
              </a:rPr>
              <a:t>(</a:t>
            </a:r>
            <a:r>
              <a:rPr lang="en-US" sz="2000" b="1" dirty="0">
                <a:latin typeface="Tahoma" panose="020B0604030504040204" pitchFamily="34" charset="0"/>
                <a:ea typeface="Tahoma" panose="020B0604030504040204" pitchFamily="34" charset="0"/>
                <a:cs typeface="Tahoma" panose="020B0604030504040204" pitchFamily="34" charset="0"/>
              </a:rPr>
              <a:t>i) the extension of </a:t>
            </a:r>
            <a:r>
              <a:rPr lang="en-US" sz="2000" b="1" dirty="0" smtClean="0">
                <a:latin typeface="Tahoma" panose="020B0604030504040204" pitchFamily="34" charset="0"/>
                <a:ea typeface="Tahoma" panose="020B0604030504040204" pitchFamily="34" charset="0"/>
                <a:cs typeface="Tahoma" panose="020B0604030504040204" pitchFamily="34" charset="0"/>
              </a:rPr>
              <a:t>service life, (</a:t>
            </a:r>
            <a:r>
              <a:rPr lang="en-US" sz="2000" b="1" dirty="0">
                <a:latin typeface="Tahoma" panose="020B0604030504040204" pitchFamily="34" charset="0"/>
                <a:ea typeface="Tahoma" panose="020B0604030504040204" pitchFamily="34" charset="0"/>
                <a:cs typeface="Tahoma" panose="020B0604030504040204" pitchFamily="34" charset="0"/>
              </a:rPr>
              <a:t>ii) the reduction of consumption of non-renewable </a:t>
            </a:r>
            <a:r>
              <a:rPr lang="en-US" sz="2000" b="1" dirty="0" smtClean="0">
                <a:latin typeface="Tahoma" panose="020B0604030504040204" pitchFamily="34" charset="0"/>
                <a:ea typeface="Tahoma" panose="020B0604030504040204" pitchFamily="34" charset="0"/>
                <a:cs typeface="Tahoma" panose="020B0604030504040204" pitchFamily="34" charset="0"/>
              </a:rPr>
              <a:t>resources,  and (iii) the reduction of embodied energy</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Rapidly developing </a:t>
            </a:r>
            <a:r>
              <a:rPr lang="en-US" sz="2000" b="1" dirty="0">
                <a:latin typeface="Tahoma" panose="020B0604030504040204" pitchFamily="34" charset="0"/>
                <a:ea typeface="Tahoma" panose="020B0604030504040204" pitchFamily="34" charset="0"/>
                <a:cs typeface="Tahoma" panose="020B0604030504040204" pitchFamily="34" charset="0"/>
              </a:rPr>
              <a:t>construction of </a:t>
            </a:r>
            <a:r>
              <a:rPr lang="en-US" sz="2000" b="1" dirty="0" smtClean="0">
                <a:latin typeface="Tahoma" panose="020B0604030504040204" pitchFamily="34" charset="0"/>
                <a:ea typeface="Tahoma" panose="020B0604030504040204" pitchFamily="34" charset="0"/>
                <a:cs typeface="Tahoma" panose="020B0604030504040204" pitchFamily="34" charset="0"/>
              </a:rPr>
              <a:t>tall </a:t>
            </a:r>
            <a:r>
              <a:rPr lang="en-US" sz="2000" b="1" dirty="0">
                <a:latin typeface="Tahoma" panose="020B0604030504040204" pitchFamily="34" charset="0"/>
                <a:ea typeface="Tahoma" panose="020B0604030504040204" pitchFamily="34" charset="0"/>
                <a:cs typeface="Tahoma" panose="020B0604030504040204" pitchFamily="34" charset="0"/>
              </a:rPr>
              <a:t>buildings, </a:t>
            </a:r>
            <a:r>
              <a:rPr lang="en-US" sz="2000" b="1" dirty="0" smtClean="0">
                <a:latin typeface="Tahoma" panose="020B0604030504040204" pitchFamily="34" charset="0"/>
                <a:ea typeface="Tahoma" panose="020B0604030504040204" pitchFamily="34" charset="0"/>
                <a:cs typeface="Tahoma" panose="020B0604030504040204" pitchFamily="34" charset="0"/>
              </a:rPr>
              <a:t>high-speed rail, </a:t>
            </a:r>
            <a:r>
              <a:rPr lang="en-US" sz="2000" b="1" dirty="0">
                <a:latin typeface="Tahoma" panose="020B0604030504040204" pitchFamily="34" charset="0"/>
                <a:ea typeface="Tahoma" panose="020B0604030504040204" pitchFamily="34" charset="0"/>
                <a:cs typeface="Tahoma" panose="020B0604030504040204" pitchFamily="34" charset="0"/>
              </a:rPr>
              <a:t>sophisticated bridges, </a:t>
            </a:r>
            <a:r>
              <a:rPr lang="en-US" sz="2000" b="1" dirty="0" smtClean="0">
                <a:latin typeface="Tahoma" panose="020B0604030504040204" pitchFamily="34" charset="0"/>
                <a:ea typeface="Tahoma" panose="020B0604030504040204" pitchFamily="34" charset="0"/>
                <a:cs typeface="Tahoma" panose="020B0604030504040204" pitchFamily="34" charset="0"/>
              </a:rPr>
              <a:t>water </a:t>
            </a:r>
            <a:r>
              <a:rPr lang="en-US" sz="2000" b="1" dirty="0">
                <a:latin typeface="Tahoma" panose="020B0604030504040204" pitchFamily="34" charset="0"/>
                <a:ea typeface="Tahoma" panose="020B0604030504040204" pitchFamily="34" charset="0"/>
                <a:cs typeface="Tahoma" panose="020B0604030504040204" pitchFamily="34" charset="0"/>
              </a:rPr>
              <a:t>conveying and </a:t>
            </a:r>
            <a:r>
              <a:rPr lang="en-US" sz="2000" b="1" dirty="0" smtClean="0">
                <a:latin typeface="Tahoma" panose="020B0604030504040204" pitchFamily="34" charset="0"/>
                <a:ea typeface="Tahoma" panose="020B0604030504040204" pitchFamily="34" charset="0"/>
                <a:cs typeface="Tahoma" panose="020B0604030504040204" pitchFamily="34" charset="0"/>
              </a:rPr>
              <a:t>retaining </a:t>
            </a:r>
            <a:r>
              <a:rPr lang="en-US" sz="2000" b="1" dirty="0">
                <a:latin typeface="Tahoma" panose="020B0604030504040204" pitchFamily="34" charset="0"/>
                <a:ea typeface="Tahoma" panose="020B0604030504040204" pitchFamily="34" charset="0"/>
                <a:cs typeface="Tahoma" panose="020B0604030504040204" pitchFamily="34" charset="0"/>
              </a:rPr>
              <a:t>structures, all requiring high-performance </a:t>
            </a:r>
            <a:r>
              <a:rPr lang="en-US" sz="2000" b="1" dirty="0" smtClean="0">
                <a:latin typeface="Tahoma" panose="020B0604030504040204" pitchFamily="34" charset="0"/>
                <a:ea typeface="Tahoma" panose="020B0604030504040204" pitchFamily="34" charset="0"/>
                <a:cs typeface="Tahoma" panose="020B0604030504040204" pitchFamily="34" charset="0"/>
              </a:rPr>
              <a:t>concrete</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Growing </a:t>
            </a:r>
            <a:r>
              <a:rPr lang="en-US" sz="2000" b="1" dirty="0">
                <a:latin typeface="Tahoma" panose="020B0604030504040204" pitchFamily="34" charset="0"/>
                <a:ea typeface="Tahoma" panose="020B0604030504040204" pitchFamily="34" charset="0"/>
                <a:cs typeface="Tahoma" panose="020B0604030504040204" pitchFamily="34" charset="0"/>
              </a:rPr>
              <a:t>mass concrete construction necessitating both the reduction of heat generation and mitigation of heat induced delayed ettringite </a:t>
            </a:r>
            <a:r>
              <a:rPr lang="en-US" sz="2000" b="1" dirty="0" smtClean="0">
                <a:latin typeface="Tahoma" panose="020B0604030504040204" pitchFamily="34" charset="0"/>
                <a:ea typeface="Tahoma" panose="020B0604030504040204" pitchFamily="34" charset="0"/>
                <a:cs typeface="Tahoma" panose="020B0604030504040204" pitchFamily="34" charset="0"/>
              </a:rPr>
              <a:t>formation</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p:cNvSpPr txBox="1"/>
          <p:nvPr/>
        </p:nvSpPr>
        <p:spPr>
          <a:xfrm>
            <a:off x="381000" y="5756702"/>
            <a:ext cx="1460656"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Overview</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110007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5" name="Rectangle 4"/>
          <p:cNvSpPr/>
          <p:nvPr/>
        </p:nvSpPr>
        <p:spPr>
          <a:xfrm>
            <a:off x="457200" y="1143000"/>
            <a:ext cx="8229600" cy="4401205"/>
          </a:xfrm>
          <a:prstGeom prst="rect">
            <a:avLst/>
          </a:prstGeom>
        </p:spPr>
        <p:txBody>
          <a:bodyPr>
            <a:spAutoFit/>
          </a:bodyPr>
          <a:lstStyle/>
          <a:p>
            <a:r>
              <a:rPr lang="en-US" sz="2000" b="1" dirty="0" smtClean="0">
                <a:latin typeface="Tahoma" panose="020B0604030504040204" pitchFamily="34" charset="0"/>
                <a:ea typeface="Tahoma" panose="020B0604030504040204" pitchFamily="34" charset="0"/>
                <a:cs typeface="Tahoma" panose="020B0604030504040204" pitchFamily="34" charset="0"/>
              </a:rPr>
              <a:t>The relative average replacement rate of Portland cement with SCM is forecasted to increase from ~ 10% in 2014 to ~ </a:t>
            </a:r>
            <a:r>
              <a:rPr lang="en-US" sz="2000" b="1" dirty="0" smtClean="0">
                <a:latin typeface="Tahoma" panose="020B0604030504040204" pitchFamily="34" charset="0"/>
                <a:ea typeface="Tahoma" panose="020B0604030504040204" pitchFamily="34" charset="0"/>
                <a:cs typeface="Tahoma" panose="020B0604030504040204" pitchFamily="34" charset="0"/>
              </a:rPr>
              <a:t>20% plus in </a:t>
            </a:r>
            <a:r>
              <a:rPr lang="en-US" sz="2000" b="1" dirty="0" smtClean="0">
                <a:latin typeface="Tahoma" panose="020B0604030504040204" pitchFamily="34" charset="0"/>
                <a:ea typeface="Tahoma" panose="020B0604030504040204" pitchFamily="34" charset="0"/>
                <a:cs typeface="Tahoma" panose="020B0604030504040204" pitchFamily="34" charset="0"/>
              </a:rPr>
              <a:t>2020, mainly due to:</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Relative increase of consumption </a:t>
            </a:r>
            <a:r>
              <a:rPr lang="en-US" sz="2000" b="1" dirty="0">
                <a:latin typeface="Tahoma" panose="020B0604030504040204" pitchFamily="34" charset="0"/>
                <a:ea typeface="Tahoma" panose="020B0604030504040204" pitchFamily="34" charset="0"/>
                <a:cs typeface="Tahoma" panose="020B0604030504040204" pitchFamily="34" charset="0"/>
              </a:rPr>
              <a:t>of </a:t>
            </a:r>
            <a:r>
              <a:rPr lang="en-US" sz="2000" b="1" dirty="0" smtClean="0">
                <a:latin typeface="Tahoma" panose="020B0604030504040204" pitchFamily="34" charset="0"/>
                <a:ea typeface="Tahoma" panose="020B0604030504040204" pitchFamily="34" charset="0"/>
                <a:cs typeface="Tahoma" panose="020B0604030504040204" pitchFamily="34" charset="0"/>
              </a:rPr>
              <a:t>concrete </a:t>
            </a:r>
            <a:r>
              <a:rPr lang="en-US" sz="2000" b="1" dirty="0">
                <a:latin typeface="Tahoma" panose="020B0604030504040204" pitchFamily="34" charset="0"/>
                <a:ea typeface="Tahoma" panose="020B0604030504040204" pitchFamily="34" charset="0"/>
                <a:cs typeface="Tahoma" panose="020B0604030504040204" pitchFamily="34" charset="0"/>
              </a:rPr>
              <a:t>containing 20-30% of fly ash Class F </a:t>
            </a:r>
            <a:r>
              <a:rPr lang="en-US" sz="2000" b="1" dirty="0" smtClean="0">
                <a:latin typeface="Tahoma" panose="020B0604030504040204" pitchFamily="34" charset="0"/>
                <a:ea typeface="Tahoma" panose="020B0604030504040204" pitchFamily="34" charset="0"/>
                <a:cs typeface="Tahoma" panose="020B0604030504040204" pitchFamily="34" charset="0"/>
              </a:rPr>
              <a:t>by the total weight of cementitious material in </a:t>
            </a:r>
            <a:r>
              <a:rPr lang="en-US" sz="2000" b="1" dirty="0">
                <a:latin typeface="Tahoma" panose="020B0604030504040204" pitchFamily="34" charset="0"/>
                <a:ea typeface="Tahoma" panose="020B0604030504040204" pitchFamily="34" charset="0"/>
                <a:cs typeface="Tahoma" panose="020B0604030504040204" pitchFamily="34" charset="0"/>
              </a:rPr>
              <a:t>the total volume of concrete </a:t>
            </a:r>
            <a:r>
              <a:rPr lang="en-US" sz="2000" b="1" dirty="0" smtClean="0">
                <a:latin typeface="Tahoma" panose="020B0604030504040204" pitchFamily="34" charset="0"/>
                <a:ea typeface="Tahoma" panose="020B0604030504040204" pitchFamily="34" charset="0"/>
                <a:cs typeface="Tahoma" panose="020B0604030504040204" pitchFamily="34" charset="0"/>
              </a:rPr>
              <a:t>produced </a:t>
            </a:r>
            <a:r>
              <a:rPr lang="en-US" sz="2000" b="1" dirty="0">
                <a:latin typeface="Tahoma" panose="020B0604030504040204" pitchFamily="34" charset="0"/>
                <a:ea typeface="Tahoma" panose="020B0604030504040204" pitchFamily="34" charset="0"/>
                <a:cs typeface="Tahoma" panose="020B0604030504040204" pitchFamily="34" charset="0"/>
              </a:rPr>
              <a:t>with fly </a:t>
            </a:r>
            <a:r>
              <a:rPr lang="en-US" sz="2000" b="1" dirty="0" smtClean="0">
                <a:latin typeface="Tahoma" panose="020B0604030504040204" pitchFamily="34" charset="0"/>
                <a:ea typeface="Tahoma" panose="020B0604030504040204" pitchFamily="34" charset="0"/>
                <a:cs typeface="Tahoma" panose="020B0604030504040204" pitchFamily="34" charset="0"/>
              </a:rPr>
              <a:t>ash</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Increase in volumes of consumption of concrete containing 35-50% of binary SCM consisting of fly ash and ground granulated blast furnace slag </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Increase of the replacement rate of Portland cement with fly ash Class F in mass concrete (for such structures as foundations and dams) to 40-50% </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Inception of SCM produced from California mined pozzolans</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p:cNvSpPr txBox="1"/>
          <p:nvPr/>
        </p:nvSpPr>
        <p:spPr>
          <a:xfrm>
            <a:off x="381000" y="5756702"/>
            <a:ext cx="1460656"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Overview</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11000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6" name="Title 5"/>
          <p:cNvSpPr>
            <a:spLocks noGrp="1"/>
          </p:cNvSpPr>
          <p:nvPr>
            <p:ph type="title"/>
          </p:nvPr>
        </p:nvSpPr>
        <p:spPr>
          <a:xfrm>
            <a:off x="457200" y="381000"/>
            <a:ext cx="8412480" cy="1015663"/>
          </a:xfrm>
          <a:prstGeom prst="rect">
            <a:avLst/>
          </a:prstGeom>
        </p:spPr>
        <p:txBody>
          <a:bodyPr>
            <a:spAutoFit/>
          </a:bodyPr>
          <a:lstStyle/>
          <a:p>
            <a:r>
              <a:rPr lang="en-US" sz="2000" b="1" dirty="0" smtClean="0">
                <a:latin typeface="Tahoma" panose="020B0604030504040204" pitchFamily="34" charset="0"/>
                <a:ea typeface="Tahoma" panose="020B0604030504040204" pitchFamily="34" charset="0"/>
                <a:cs typeface="Tahoma" panose="020B0604030504040204" pitchFamily="34" charset="0"/>
              </a:rPr>
              <a:t>When proportioning concrete and selecting the replacement rate of Portland cement with SCM, suppliers and contractors typically consider: </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381000" y="1349275"/>
            <a:ext cx="8412480" cy="4216539"/>
          </a:xfrm>
          <a:prstGeom prst="rect">
            <a:avLst/>
          </a:prstGeom>
        </p:spPr>
        <p:txBody>
          <a:bodyPr wrap="square">
            <a:spAutoFit/>
          </a:bodyPr>
          <a:lstStyle/>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Constructability</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Performance </a:t>
            </a:r>
            <a:r>
              <a:rPr lang="en-US" sz="2000" b="1" dirty="0">
                <a:latin typeface="Tahoma" panose="020B0604030504040204" pitchFamily="34" charset="0"/>
                <a:ea typeface="Tahoma" panose="020B0604030504040204" pitchFamily="34" charset="0"/>
                <a:cs typeface="Tahoma" panose="020B0604030504040204" pitchFamily="34" charset="0"/>
              </a:rPr>
              <a:t>and prescriptive requirements of governing project technical specifications and </a:t>
            </a:r>
            <a:r>
              <a:rPr lang="en-US" sz="2000" b="1" dirty="0" smtClean="0">
                <a:latin typeface="Tahoma" panose="020B0604030504040204" pitchFamily="34" charset="0"/>
                <a:ea typeface="Tahoma" panose="020B0604030504040204" pitchFamily="34" charset="0"/>
                <a:cs typeface="Tahoma" panose="020B0604030504040204" pitchFamily="34" charset="0"/>
              </a:rPr>
              <a:t>standards</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Quality </a:t>
            </a:r>
            <a:r>
              <a:rPr lang="en-US" sz="2000" b="1" dirty="0">
                <a:latin typeface="Tahoma" panose="020B0604030504040204" pitchFamily="34" charset="0"/>
                <a:ea typeface="Tahoma" panose="020B0604030504040204" pitchFamily="34" charset="0"/>
                <a:cs typeface="Tahoma" panose="020B0604030504040204" pitchFamily="34" charset="0"/>
              </a:rPr>
              <a:t>of </a:t>
            </a:r>
            <a:r>
              <a:rPr lang="en-US" sz="2000" b="1" dirty="0" smtClean="0">
                <a:latin typeface="Tahoma" panose="020B0604030504040204" pitchFamily="34" charset="0"/>
                <a:ea typeface="Tahoma" panose="020B0604030504040204" pitchFamily="34" charset="0"/>
                <a:cs typeface="Tahoma" panose="020B0604030504040204" pitchFamily="34" charset="0"/>
              </a:rPr>
              <a:t>construction</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Durability </a:t>
            </a:r>
            <a:r>
              <a:rPr lang="en-US" sz="2000" b="1" dirty="0">
                <a:latin typeface="Tahoma" panose="020B0604030504040204" pitchFamily="34" charset="0"/>
                <a:ea typeface="Tahoma" panose="020B0604030504040204" pitchFamily="34" charset="0"/>
                <a:cs typeface="Tahoma" panose="020B0604030504040204" pitchFamily="34" charset="0"/>
              </a:rPr>
              <a:t>and service </a:t>
            </a:r>
            <a:r>
              <a:rPr lang="en-US" sz="2000" b="1" dirty="0" smtClean="0">
                <a:latin typeface="Tahoma" panose="020B0604030504040204" pitchFamily="34" charset="0"/>
                <a:ea typeface="Tahoma" panose="020B0604030504040204" pitchFamily="34" charset="0"/>
                <a:cs typeface="Tahoma" panose="020B0604030504040204" pitchFamily="34" charset="0"/>
              </a:rPr>
              <a:t>life</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Environmental </a:t>
            </a:r>
            <a:r>
              <a:rPr lang="en-US" sz="2000" b="1" dirty="0">
                <a:latin typeface="Tahoma" panose="020B0604030504040204" pitchFamily="34" charset="0"/>
                <a:ea typeface="Tahoma" panose="020B0604030504040204" pitchFamily="34" charset="0"/>
                <a:cs typeface="Tahoma" panose="020B0604030504040204" pitchFamily="34" charset="0"/>
              </a:rPr>
              <a:t>aspects, among them carbon footprint and embodied </a:t>
            </a:r>
            <a:r>
              <a:rPr lang="en-US" sz="2000" b="1" dirty="0" smtClean="0">
                <a:latin typeface="Tahoma" panose="020B0604030504040204" pitchFamily="34" charset="0"/>
                <a:ea typeface="Tahoma" panose="020B0604030504040204" pitchFamily="34" charset="0"/>
                <a:cs typeface="Tahoma" panose="020B0604030504040204" pitchFamily="34" charset="0"/>
              </a:rPr>
              <a:t>energy</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Initial </a:t>
            </a:r>
            <a:r>
              <a:rPr lang="en-US" sz="2000" b="1" dirty="0">
                <a:latin typeface="Tahoma" panose="020B0604030504040204" pitchFamily="34" charset="0"/>
                <a:ea typeface="Tahoma" panose="020B0604030504040204" pitchFamily="34" charset="0"/>
                <a:cs typeface="Tahoma" panose="020B0604030504040204" pitchFamily="34" charset="0"/>
              </a:rPr>
              <a:t>and life cycle </a:t>
            </a:r>
            <a:r>
              <a:rPr lang="en-US" sz="2000" b="1" dirty="0" smtClean="0">
                <a:latin typeface="Tahoma" panose="020B0604030504040204" pitchFamily="34" charset="0"/>
                <a:ea typeface="Tahoma" panose="020B0604030504040204" pitchFamily="34" charset="0"/>
                <a:cs typeface="Tahoma" panose="020B0604030504040204" pitchFamily="34" charset="0"/>
              </a:rPr>
              <a:t>costs</a:t>
            </a:r>
          </a:p>
          <a:p>
            <a:pPr marL="342900" indent="-342900">
              <a:buFont typeface="Arial" panose="020B0604020202020204" pitchFamily="34" charset="0"/>
              <a:buChar char="•"/>
            </a:pPr>
            <a:r>
              <a:rPr lang="en-US" sz="2000" b="1" dirty="0" smtClean="0">
                <a:latin typeface="Tahoma" panose="020B0604030504040204" pitchFamily="34" charset="0"/>
                <a:ea typeface="Tahoma" panose="020B0604030504040204" pitchFamily="34" charset="0"/>
                <a:cs typeface="Tahoma" panose="020B0604030504040204" pitchFamily="34" charset="0"/>
              </a:rPr>
              <a:t>Possible </a:t>
            </a:r>
            <a:r>
              <a:rPr lang="en-US" sz="2000" b="1" dirty="0">
                <a:latin typeface="Tahoma" panose="020B0604030504040204" pitchFamily="34" charset="0"/>
                <a:ea typeface="Tahoma" panose="020B0604030504040204" pitchFamily="34" charset="0"/>
                <a:cs typeface="Tahoma" panose="020B0604030504040204" pitchFamily="34" charset="0"/>
              </a:rPr>
              <a:t>stimulus  credits in recognition of value added by fly ash and/or other </a:t>
            </a:r>
            <a:r>
              <a:rPr lang="en-US" sz="2000" b="1" dirty="0" smtClean="0">
                <a:latin typeface="Tahoma" panose="020B0604030504040204" pitchFamily="34" charset="0"/>
                <a:ea typeface="Tahoma" panose="020B0604030504040204" pitchFamily="34" charset="0"/>
                <a:cs typeface="Tahoma" panose="020B0604030504040204" pitchFamily="34" charset="0"/>
              </a:rPr>
              <a:t>SCM</a:t>
            </a:r>
          </a:p>
          <a:p>
            <a:pPr marL="342900" indent="-342900">
              <a:buFont typeface="Arial" panose="020B0604020202020204" pitchFamily="34" charset="0"/>
              <a:buChar char="•"/>
            </a:pPr>
            <a:endParaRPr lang="en-US" sz="2000" b="1" dirty="0">
              <a:latin typeface="Tahoma" panose="020B0604030504040204" pitchFamily="34" charset="0"/>
              <a:ea typeface="Tahoma" panose="020B0604030504040204" pitchFamily="34" charset="0"/>
              <a:cs typeface="Tahoma" panose="020B0604030504040204" pitchFamily="34" charset="0"/>
            </a:endParaRPr>
          </a:p>
          <a:p>
            <a:r>
              <a:rPr lang="en-US" sz="1600" b="1" dirty="0" smtClean="0">
                <a:latin typeface="Tahoma" panose="020B0604030504040204" pitchFamily="34" charset="0"/>
                <a:ea typeface="Tahoma" panose="020B0604030504040204" pitchFamily="34" charset="0"/>
                <a:cs typeface="Tahoma" panose="020B0604030504040204" pitchFamily="34" charset="0"/>
              </a:rPr>
              <a:t>Some specific effects of fly ash, which most typically are considered when concrete is proportioned for constructability and performance, are provided on the following slide.  </a:t>
            </a:r>
            <a:endParaRPr lang="en-US" sz="1600" b="1" dirty="0">
              <a:latin typeface="Tahoma" panose="020B0604030504040204" pitchFamily="34" charset="0"/>
              <a:ea typeface="Tahoma" panose="020B0604030504040204" pitchFamily="34" charset="0"/>
              <a:cs typeface="Tahoma" panose="020B0604030504040204" pitchFamily="34" charset="0"/>
            </a:endParaRPr>
          </a:p>
        </p:txBody>
      </p:sp>
      <p:sp>
        <p:nvSpPr>
          <p:cNvPr id="7" name="TextBox 6"/>
          <p:cNvSpPr txBox="1"/>
          <p:nvPr/>
        </p:nvSpPr>
        <p:spPr>
          <a:xfrm>
            <a:off x="381000" y="5715000"/>
            <a:ext cx="4036682"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Analysis of State-of-Practice</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110007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2" name="TextBox 1"/>
          <p:cNvSpPr txBox="1"/>
          <p:nvPr/>
        </p:nvSpPr>
        <p:spPr>
          <a:xfrm>
            <a:off x="457200" y="5791200"/>
            <a:ext cx="4036682"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Analysis of State-of-Practice</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411941652"/>
              </p:ext>
            </p:extLst>
          </p:nvPr>
        </p:nvGraphicFramePr>
        <p:xfrm>
          <a:off x="365760" y="649540"/>
          <a:ext cx="8412480" cy="4888041"/>
        </p:xfrm>
        <a:graphic>
          <a:graphicData uri="http://schemas.openxmlformats.org/drawingml/2006/table">
            <a:tbl>
              <a:tblPr firstRow="1" firstCol="1" bandRow="1">
                <a:tableStyleId>{5C22544A-7EE6-4342-B048-85BDC9FD1C3A}</a:tableStyleId>
              </a:tblPr>
              <a:tblGrid>
                <a:gridCol w="3672840"/>
                <a:gridCol w="4739640"/>
              </a:tblGrid>
              <a:tr h="259080">
                <a:tc>
                  <a:txBody>
                    <a:bodyPr/>
                    <a:lstStyle/>
                    <a:p>
                      <a:pPr marL="0">
                        <a:lnSpc>
                          <a:spcPct val="115000"/>
                        </a:lnSpc>
                        <a:spcBef>
                          <a:spcPts val="0"/>
                        </a:spcBef>
                        <a:spcAft>
                          <a:spcPts val="0"/>
                        </a:spcAft>
                      </a:pPr>
                      <a:r>
                        <a:rPr lang="en-US" sz="1450" dirty="0">
                          <a:effectLst/>
                          <a:latin typeface="Tahoma" panose="020B0604030504040204" pitchFamily="34" charset="0"/>
                          <a:ea typeface="Tahoma" panose="020B0604030504040204" pitchFamily="34" charset="0"/>
                          <a:cs typeface="Tahoma" panose="020B0604030504040204" pitchFamily="34" charset="0"/>
                        </a:rPr>
                        <a:t>Property/Characteristic/Attribute</a:t>
                      </a:r>
                    </a:p>
                  </a:txBody>
                  <a:tcPr marL="68580" marR="68580" marT="0" marB="0"/>
                </a:tc>
                <a:tc>
                  <a:txBody>
                    <a:bodyPr/>
                    <a:lstStyle/>
                    <a:p>
                      <a:pPr marL="0">
                        <a:lnSpc>
                          <a:spcPct val="115000"/>
                        </a:lnSpc>
                        <a:spcBef>
                          <a:spcPts val="0"/>
                        </a:spcBef>
                        <a:spcAft>
                          <a:spcPts val="0"/>
                        </a:spcAft>
                      </a:pPr>
                      <a:r>
                        <a:rPr lang="en-US" sz="1450" dirty="0" smtClean="0">
                          <a:effectLst/>
                          <a:latin typeface="Tahoma" panose="020B0604030504040204" pitchFamily="34" charset="0"/>
                          <a:ea typeface="Tahoma" panose="020B0604030504040204" pitchFamily="34" charset="0"/>
                          <a:cs typeface="Tahoma" panose="020B0604030504040204" pitchFamily="34" charset="0"/>
                        </a:rPr>
                        <a:t>Typical Effects of an Increase in Substitution Rate of Portland Cement with Fly Ash Class F</a:t>
                      </a:r>
                    </a:p>
                    <a:p>
                      <a:pPr marL="0">
                        <a:lnSpc>
                          <a:spcPct val="115000"/>
                        </a:lnSpc>
                        <a:spcBef>
                          <a:spcPts val="0"/>
                        </a:spcBef>
                        <a:spcAft>
                          <a:spcPts val="0"/>
                        </a:spcAft>
                      </a:pPr>
                      <a:endParaRPr lang="en-US" sz="145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r h="259080">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Water requirement</a:t>
                      </a:r>
                    </a:p>
                  </a:txBody>
                  <a:tcPr marL="68580" marR="68580" marT="0" marB="0"/>
                </a:tc>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Decreases</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r h="259080">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Workability </a:t>
                      </a:r>
                      <a:r>
                        <a:rPr lang="en-US" sz="1450" b="1" dirty="0" smtClean="0">
                          <a:effectLst/>
                          <a:latin typeface="Tahoma" panose="020B0604030504040204" pitchFamily="34" charset="0"/>
                          <a:ea typeface="Tahoma" panose="020B0604030504040204" pitchFamily="34" charset="0"/>
                          <a:cs typeface="Tahoma" panose="020B0604030504040204" pitchFamily="34" charset="0"/>
                        </a:rPr>
                        <a:t>[formability, pumpability]</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Improves, stabilizes</a:t>
                      </a:r>
                      <a:r>
                        <a:rPr lang="en-US" sz="1450" b="1" baseline="0" dirty="0" smtClean="0">
                          <a:effectLst/>
                          <a:latin typeface="Tahoma" panose="020B0604030504040204" pitchFamily="34" charset="0"/>
                          <a:ea typeface="Tahoma" panose="020B0604030504040204" pitchFamily="34" charset="0"/>
                          <a:cs typeface="Tahoma" panose="020B0604030504040204" pitchFamily="34" charset="0"/>
                        </a:rPr>
                        <a:t> at mid-replacement rates</a:t>
                      </a:r>
                      <a:r>
                        <a:rPr lang="en-US" sz="1450" b="1" dirty="0" smtClean="0">
                          <a:effectLst/>
                          <a:latin typeface="Tahoma" panose="020B0604030504040204" pitchFamily="34" charset="0"/>
                          <a:ea typeface="Tahoma" panose="020B0604030504040204" pitchFamily="34" charset="0"/>
                          <a:cs typeface="Tahoma" panose="020B0604030504040204" pitchFamily="34" charset="0"/>
                        </a:rPr>
                        <a:t> </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r h="310008">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Setting </a:t>
                      </a:r>
                      <a:r>
                        <a:rPr lang="en-US" sz="1450" b="1" dirty="0" smtClean="0">
                          <a:effectLst/>
                          <a:latin typeface="Tahoma" panose="020B0604030504040204" pitchFamily="34" charset="0"/>
                          <a:ea typeface="Tahoma" panose="020B0604030504040204" pitchFamily="34" charset="0"/>
                          <a:cs typeface="Tahoma" panose="020B0604030504040204" pitchFamily="34" charset="0"/>
                        </a:rPr>
                        <a:t>time</a:t>
                      </a:r>
                      <a:endParaRPr lang="en-US" sz="1450" b="1" baseline="30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Extends, especially </a:t>
                      </a:r>
                      <a:r>
                        <a:rPr lang="en-US" sz="1450" b="1" dirty="0">
                          <a:effectLst/>
                          <a:latin typeface="Tahoma" panose="020B0604030504040204" pitchFamily="34" charset="0"/>
                          <a:ea typeface="Tahoma" panose="020B0604030504040204" pitchFamily="34" charset="0"/>
                          <a:cs typeface="Tahoma" panose="020B0604030504040204" pitchFamily="34" charset="0"/>
                        </a:rPr>
                        <a:t>at lower </a:t>
                      </a:r>
                      <a:r>
                        <a:rPr lang="en-US" sz="1450" b="1" dirty="0" smtClean="0">
                          <a:effectLst/>
                          <a:latin typeface="Tahoma" panose="020B0604030504040204" pitchFamily="34" charset="0"/>
                          <a:ea typeface="Tahoma" panose="020B0604030504040204" pitchFamily="34" charset="0"/>
                          <a:cs typeface="Tahoma" panose="020B0604030504040204" pitchFamily="34" charset="0"/>
                        </a:rPr>
                        <a:t>temperatures</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r h="310008">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Ability</a:t>
                      </a:r>
                      <a:r>
                        <a:rPr lang="en-US" sz="1450" b="1" baseline="0" dirty="0" smtClean="0">
                          <a:effectLst/>
                          <a:latin typeface="Tahoma" panose="020B0604030504040204" pitchFamily="34" charset="0"/>
                          <a:ea typeface="Tahoma" panose="020B0604030504040204" pitchFamily="34" charset="0"/>
                          <a:cs typeface="Tahoma" panose="020B0604030504040204" pitchFamily="34" charset="0"/>
                        </a:rPr>
                        <a:t> to transfer hydraulic pressure</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Prolongs</a:t>
                      </a:r>
                      <a:r>
                        <a:rPr lang="en-US" sz="1450" b="1" baseline="0" dirty="0" smtClean="0">
                          <a:effectLst/>
                          <a:latin typeface="Tahoma" panose="020B0604030504040204" pitchFamily="34" charset="0"/>
                          <a:ea typeface="Tahoma" panose="020B0604030504040204" pitchFamily="34" charset="0"/>
                          <a:cs typeface="Tahoma" panose="020B0604030504040204" pitchFamily="34" charset="0"/>
                        </a:rPr>
                        <a:t> (fresh concrete)</a:t>
                      </a:r>
                      <a:endParaRPr lang="en-US" sz="1450" b="1" baseline="30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r h="310008">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Bleeding</a:t>
                      </a:r>
                      <a:endParaRPr lang="en-US" sz="1450" b="1" baseline="30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Reduces </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r h="304800">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Heat of hydration</a:t>
                      </a:r>
                    </a:p>
                  </a:txBody>
                  <a:tcPr marL="68580" marR="68580" marT="0" marB="0"/>
                </a:tc>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Reduces</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r h="304800">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Potential for DEF</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Reduces; max temperature limit may</a:t>
                      </a:r>
                      <a:r>
                        <a:rPr lang="en-US" sz="1450" b="1" baseline="0" dirty="0" smtClean="0">
                          <a:effectLst/>
                          <a:latin typeface="Tahoma" panose="020B0604030504040204" pitchFamily="34" charset="0"/>
                          <a:ea typeface="Tahoma" panose="020B0604030504040204" pitchFamily="34" charset="0"/>
                          <a:cs typeface="Tahoma" panose="020B0604030504040204" pitchFamily="34" charset="0"/>
                        </a:rPr>
                        <a:t> be relaxed</a:t>
                      </a:r>
                      <a:r>
                        <a:rPr lang="en-US" sz="1450" b="1" dirty="0" smtClean="0">
                          <a:effectLst/>
                          <a:latin typeface="Tahoma" panose="020B0604030504040204" pitchFamily="34" charset="0"/>
                          <a:ea typeface="Tahoma" panose="020B0604030504040204" pitchFamily="34" charset="0"/>
                          <a:cs typeface="Tahoma" panose="020B0604030504040204" pitchFamily="34" charset="0"/>
                        </a:rPr>
                        <a:t> </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r h="518160">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Air entrainment and air-void system</a:t>
                      </a:r>
                    </a:p>
                  </a:txBody>
                  <a:tcPr marL="68580" marR="68580" marT="0" marB="0"/>
                </a:tc>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May increase the demand in air-entraining agent, may </a:t>
                      </a:r>
                      <a:r>
                        <a:rPr lang="en-US" sz="1450" b="1" dirty="0" smtClean="0">
                          <a:effectLst/>
                          <a:latin typeface="Tahoma" panose="020B0604030504040204" pitchFamily="34" charset="0"/>
                          <a:ea typeface="Tahoma" panose="020B0604030504040204" pitchFamily="34" charset="0"/>
                          <a:cs typeface="Tahoma" panose="020B0604030504040204" pitchFamily="34" charset="0"/>
                        </a:rPr>
                        <a:t>impact </a:t>
                      </a:r>
                      <a:r>
                        <a:rPr lang="en-US" sz="1450" b="1" dirty="0">
                          <a:effectLst/>
                          <a:latin typeface="Tahoma" panose="020B0604030504040204" pitchFamily="34" charset="0"/>
                          <a:ea typeface="Tahoma" panose="020B0604030504040204" pitchFamily="34" charset="0"/>
                          <a:cs typeface="Tahoma" panose="020B0604030504040204" pitchFamily="34" charset="0"/>
                        </a:rPr>
                        <a:t>stability of the air-void system</a:t>
                      </a:r>
                    </a:p>
                  </a:txBody>
                  <a:tcPr marL="68580" marR="68580" marT="0" marB="0"/>
                </a:tc>
              </a:tr>
              <a:tr h="513396">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Strength</a:t>
                      </a:r>
                    </a:p>
                  </a:txBody>
                  <a:tcPr marL="68580" marR="68580" marT="0" marB="0"/>
                </a:tc>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Slows early age strength </a:t>
                      </a:r>
                      <a:r>
                        <a:rPr lang="en-US" sz="1450" b="1" dirty="0" smtClean="0">
                          <a:effectLst/>
                          <a:latin typeface="Tahoma" panose="020B0604030504040204" pitchFamily="34" charset="0"/>
                          <a:ea typeface="Tahoma" panose="020B0604030504040204" pitchFamily="34" charset="0"/>
                          <a:cs typeface="Tahoma" panose="020B0604030504040204" pitchFamily="34" charset="0"/>
                        </a:rPr>
                        <a:t>gain</a:t>
                      </a:r>
                      <a:r>
                        <a:rPr lang="en-US" sz="1450" b="1" baseline="30000" dirty="0" smtClean="0">
                          <a:effectLst/>
                          <a:latin typeface="Tahoma" panose="020B0604030504040204" pitchFamily="34" charset="0"/>
                          <a:ea typeface="Tahoma" panose="020B0604030504040204" pitchFamily="34" charset="0"/>
                          <a:cs typeface="Tahoma" panose="020B0604030504040204" pitchFamily="34" charset="0"/>
                        </a:rPr>
                        <a:t> </a:t>
                      </a:r>
                    </a:p>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Enhances</a:t>
                      </a:r>
                      <a:r>
                        <a:rPr lang="en-US" sz="1450" b="1" baseline="0" dirty="0" smtClean="0">
                          <a:effectLst/>
                          <a:latin typeface="Tahoma" panose="020B0604030504040204" pitchFamily="34" charset="0"/>
                          <a:ea typeface="Tahoma" panose="020B0604030504040204" pitchFamily="34" charset="0"/>
                          <a:cs typeface="Tahoma" panose="020B0604030504040204" pitchFamily="34" charset="0"/>
                        </a:rPr>
                        <a:t> strength gain within time</a:t>
                      </a:r>
                      <a:r>
                        <a:rPr lang="en-US" sz="1450" b="1" dirty="0" smtClean="0">
                          <a:effectLst/>
                          <a:latin typeface="Tahoma" panose="020B0604030504040204" pitchFamily="34" charset="0"/>
                          <a:ea typeface="Tahoma" panose="020B0604030504040204" pitchFamily="34" charset="0"/>
                          <a:cs typeface="Tahoma" panose="020B0604030504040204" pitchFamily="34" charset="0"/>
                        </a:rPr>
                        <a:t>                                 </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r h="259080">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Permeability </a:t>
                      </a:r>
                    </a:p>
                  </a:txBody>
                  <a:tcPr marL="68580" marR="68580" marT="0" marB="0"/>
                </a:tc>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Reduces</a:t>
                      </a:r>
                    </a:p>
                  </a:txBody>
                  <a:tcPr marL="68580" marR="68580" marT="0" marB="0"/>
                </a:tc>
              </a:tr>
              <a:tr h="259080">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Expansion due to alkali-silica reaction </a:t>
                      </a:r>
                    </a:p>
                  </a:txBody>
                  <a:tcPr marL="68580" marR="68580" marT="0" marB="0"/>
                </a:tc>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Reduces</a:t>
                      </a:r>
                    </a:p>
                  </a:txBody>
                  <a:tcPr marL="68580" marR="68580" marT="0" marB="0"/>
                </a:tc>
              </a:tr>
              <a:tr h="259080">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Sulfate resistance </a:t>
                      </a:r>
                    </a:p>
                  </a:txBody>
                  <a:tcPr marL="68580" marR="68580" marT="0" marB="0"/>
                </a:tc>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Improves</a:t>
                      </a:r>
                    </a:p>
                  </a:txBody>
                  <a:tcPr marL="68580" marR="68580" marT="0" marB="0"/>
                </a:tc>
              </a:tr>
              <a:tr h="259080">
                <a:tc>
                  <a:txBody>
                    <a:bodyPr/>
                    <a:lstStyle/>
                    <a:p>
                      <a:pPr marL="0">
                        <a:lnSpc>
                          <a:spcPct val="115000"/>
                        </a:lnSpc>
                        <a:spcBef>
                          <a:spcPts val="0"/>
                        </a:spcBef>
                        <a:spcAft>
                          <a:spcPts val="0"/>
                        </a:spcAft>
                      </a:pPr>
                      <a:r>
                        <a:rPr lang="en-US" sz="1450" b="1" dirty="0">
                          <a:effectLst/>
                          <a:latin typeface="Tahoma" panose="020B0604030504040204" pitchFamily="34" charset="0"/>
                          <a:ea typeface="Tahoma" panose="020B0604030504040204" pitchFamily="34" charset="0"/>
                          <a:cs typeface="Tahoma" panose="020B0604030504040204" pitchFamily="34" charset="0"/>
                        </a:rPr>
                        <a:t>Resistance to carbonation</a:t>
                      </a:r>
                    </a:p>
                  </a:txBody>
                  <a:tcPr marL="68580" marR="68580" marT="0" marB="0"/>
                </a:tc>
                <a:tc>
                  <a:txBody>
                    <a:bodyPr/>
                    <a:lstStyle/>
                    <a:p>
                      <a:pPr marL="0">
                        <a:lnSpc>
                          <a:spcPct val="115000"/>
                        </a:lnSpc>
                        <a:spcBef>
                          <a:spcPts val="0"/>
                        </a:spcBef>
                        <a:spcAft>
                          <a:spcPts val="0"/>
                        </a:spcAft>
                      </a:pPr>
                      <a:r>
                        <a:rPr lang="en-US" sz="1450" b="1" dirty="0" smtClean="0">
                          <a:effectLst/>
                          <a:latin typeface="Tahoma" panose="020B0604030504040204" pitchFamily="34" charset="0"/>
                          <a:ea typeface="Tahoma" panose="020B0604030504040204" pitchFamily="34" charset="0"/>
                          <a:cs typeface="Tahoma" panose="020B0604030504040204" pitchFamily="34" charset="0"/>
                        </a:rPr>
                        <a:t>Decreases</a:t>
                      </a:r>
                      <a:endParaRPr lang="en-US" sz="145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r>
            </a:tbl>
          </a:graphicData>
        </a:graphic>
      </p:graphicFrame>
    </p:spTree>
    <p:extLst>
      <p:ext uri="{BB962C8B-B14F-4D97-AF65-F5344CB8AC3E}">
        <p14:creationId xmlns:p14="http://schemas.microsoft.com/office/powerpoint/2010/main" val="22026429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
            <a:ext cx="3657600" cy="21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657600" y="0"/>
            <a:ext cx="5486400" cy="2554545"/>
          </a:xfrm>
          <a:prstGeom prst="rect">
            <a:avLst/>
          </a:prstGeom>
          <a:noFill/>
        </p:spPr>
        <p:txBody>
          <a:bodyPr wrap="square" rtlCol="0">
            <a:spAutoFit/>
          </a:bodyPr>
          <a:lstStyle/>
          <a:p>
            <a:r>
              <a:rPr lang="en-US" sz="1600" b="1" dirty="0" smtClean="0">
                <a:latin typeface="Tahoma" panose="020B0604030504040204" pitchFamily="34" charset="0"/>
                <a:ea typeface="Tahoma" panose="020B0604030504040204" pitchFamily="34" charset="0"/>
                <a:cs typeface="Tahoma" panose="020B0604030504040204" pitchFamily="34" charset="0"/>
              </a:rPr>
              <a:t>Concrete Production and Construction Challenges</a:t>
            </a:r>
          </a:p>
          <a:p>
            <a:pPr marL="285750" indent="-285750">
              <a:buFont typeface="Arial" panose="020B0604020202020204" pitchFamily="34" charset="0"/>
              <a:buChar char="•"/>
            </a:pPr>
            <a:r>
              <a:rPr lang="en-US" sz="1600" b="1" dirty="0">
                <a:latin typeface="Tahoma" panose="020B0604030504040204" pitchFamily="34" charset="0"/>
                <a:ea typeface="Tahoma" panose="020B0604030504040204" pitchFamily="34" charset="0"/>
                <a:cs typeface="Tahoma" panose="020B0604030504040204" pitchFamily="34" charset="0"/>
              </a:rPr>
              <a:t>Continuous placement - 16208 m</a:t>
            </a:r>
            <a:r>
              <a:rPr lang="en-US" sz="1600" b="1" baseline="30000" dirty="0">
                <a:latin typeface="Tahoma" panose="020B0604030504040204" pitchFamily="34" charset="0"/>
                <a:ea typeface="Tahoma" panose="020B0604030504040204" pitchFamily="34" charset="0"/>
                <a:cs typeface="Tahoma" panose="020B0604030504040204" pitchFamily="34" charset="0"/>
              </a:rPr>
              <a:t>3</a:t>
            </a:r>
            <a:r>
              <a:rPr lang="en-US" sz="1600" b="1" dirty="0">
                <a:latin typeface="Tahoma" panose="020B0604030504040204" pitchFamily="34" charset="0"/>
                <a:ea typeface="Tahoma" panose="020B0604030504040204" pitchFamily="34" charset="0"/>
                <a:cs typeface="Tahoma" panose="020B0604030504040204" pitchFamily="34" charset="0"/>
              </a:rPr>
              <a:t> (21,200 yd</a:t>
            </a:r>
            <a:r>
              <a:rPr lang="en-US" sz="1600" b="1" baseline="30000" dirty="0">
                <a:latin typeface="Tahoma" panose="020B0604030504040204" pitchFamily="34" charset="0"/>
                <a:ea typeface="Tahoma" panose="020B0604030504040204" pitchFamily="34" charset="0"/>
                <a:cs typeface="Tahoma" panose="020B0604030504040204" pitchFamily="34" charset="0"/>
              </a:rPr>
              <a:t>3</a:t>
            </a:r>
            <a:r>
              <a:rPr lang="en-US" sz="1600" b="1" dirty="0">
                <a:latin typeface="Tahoma" panose="020B0604030504040204" pitchFamily="34" charset="0"/>
                <a:ea typeface="Tahoma" panose="020B0604030504040204" pitchFamily="34" charset="0"/>
                <a:cs typeface="Tahoma" panose="020B0604030504040204" pitchFamily="34" charset="0"/>
              </a:rPr>
              <a:t>) </a:t>
            </a:r>
          </a:p>
          <a:p>
            <a:pPr marL="285750" indent="-285750">
              <a:buFont typeface="Arial" panose="020B0604020202020204" pitchFamily="34" charset="0"/>
              <a:buChar char="•"/>
            </a:pPr>
            <a:r>
              <a:rPr lang="en-US" sz="1600" b="1" dirty="0">
                <a:latin typeface="Tahoma" panose="020B0604030504040204" pitchFamily="34" charset="0"/>
                <a:ea typeface="Tahoma" panose="020B0604030504040204" pitchFamily="34" charset="0"/>
                <a:cs typeface="Tahoma" panose="020B0604030504040204" pitchFamily="34" charset="0"/>
              </a:rPr>
              <a:t>Time restrictions – 18.5-hour placement</a:t>
            </a:r>
          </a:p>
          <a:p>
            <a:pPr marL="28575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Congested city block and construction site</a:t>
            </a:r>
          </a:p>
          <a:p>
            <a:pPr marL="28575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Limited delivery routes </a:t>
            </a:r>
          </a:p>
          <a:p>
            <a:pPr marL="28575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Hourly placement rate ~ 880 m</a:t>
            </a:r>
            <a:r>
              <a:rPr lang="en-US" sz="1600" b="1" baseline="30000" dirty="0" smtClean="0">
                <a:latin typeface="Tahoma" panose="020B0604030504040204" pitchFamily="34" charset="0"/>
                <a:ea typeface="Tahoma" panose="020B0604030504040204" pitchFamily="34" charset="0"/>
                <a:cs typeface="Tahoma" panose="020B0604030504040204" pitchFamily="34" charset="0"/>
              </a:rPr>
              <a:t>3 </a:t>
            </a:r>
            <a:r>
              <a:rPr lang="en-US" sz="1600" b="1" dirty="0" smtClean="0">
                <a:latin typeface="Tahoma" panose="020B0604030504040204" pitchFamily="34" charset="0"/>
                <a:ea typeface="Tahoma" panose="020B0604030504040204" pitchFamily="34" charset="0"/>
                <a:cs typeface="Tahoma" panose="020B0604030504040204" pitchFamily="34" charset="0"/>
              </a:rPr>
              <a:t>(1,150 </a:t>
            </a:r>
            <a:r>
              <a:rPr lang="en-US" sz="1600" b="1" dirty="0">
                <a:latin typeface="Tahoma" panose="020B0604030504040204" pitchFamily="34" charset="0"/>
                <a:ea typeface="Tahoma" panose="020B0604030504040204" pitchFamily="34" charset="0"/>
                <a:cs typeface="Tahoma" panose="020B0604030504040204" pitchFamily="34" charset="0"/>
              </a:rPr>
              <a:t>yd</a:t>
            </a:r>
            <a:r>
              <a:rPr lang="en-US" sz="1600" b="1" baseline="30000" dirty="0">
                <a:latin typeface="Tahoma" panose="020B0604030504040204" pitchFamily="34" charset="0"/>
                <a:ea typeface="Tahoma" panose="020B0604030504040204" pitchFamily="34" charset="0"/>
                <a:cs typeface="Tahoma" panose="020B0604030504040204" pitchFamily="34" charset="0"/>
              </a:rPr>
              <a:t>3</a:t>
            </a:r>
            <a:r>
              <a:rPr lang="en-US" sz="1600" b="1" dirty="0">
                <a:latin typeface="Tahoma" panose="020B0604030504040204" pitchFamily="34" charset="0"/>
                <a:ea typeface="Tahoma" panose="020B0604030504040204" pitchFamily="34" charset="0"/>
                <a:cs typeface="Tahoma" panose="020B0604030504040204" pitchFamily="34" charset="0"/>
              </a:rPr>
              <a:t>) </a:t>
            </a:r>
            <a:endParaRPr lang="en-US" sz="1600" b="1"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Multiple batch plants – delivery, placement, QC</a:t>
            </a:r>
          </a:p>
          <a:p>
            <a:pPr marL="28575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Depth of mat 17.5-foot  - thermal control</a:t>
            </a:r>
          </a:p>
          <a:p>
            <a:endParaRPr lang="en-US" sz="1600" b="1" dirty="0" smtClean="0">
              <a:latin typeface="Tahoma" panose="020B0604030504040204" pitchFamily="34" charset="0"/>
              <a:ea typeface="Tahoma" panose="020B0604030504040204" pitchFamily="34" charset="0"/>
              <a:cs typeface="Tahoma" panose="020B0604030504040204" pitchFamily="34" charset="0"/>
            </a:endParaRPr>
          </a:p>
          <a:p>
            <a:endParaRPr lang="en-US" sz="1600" b="1"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2" descr="T:\Projects\2013 TLSC Projects\130557.1 - Wilshire Grand Redevelopment (PLA)\Photos\Mat Pour\phot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209800"/>
            <a:ext cx="9144000" cy="366141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a:xfrm>
            <a:off x="-152400" y="5486400"/>
            <a:ext cx="9448800" cy="384721"/>
          </a:xfrm>
          <a:prstGeom prst="rect">
            <a:avLst/>
          </a:prstGeom>
        </p:spPr>
        <p:txBody>
          <a:bodyPr wrap="square">
            <a:spAutoFit/>
          </a:bodyPr>
          <a:lstStyle/>
          <a:p>
            <a:pPr algn="ctr"/>
            <a:r>
              <a:rPr lang="en-US" sz="1850" b="1" dirty="0" smtClean="0">
                <a:solidFill>
                  <a:schemeClr val="bg1"/>
                </a:solidFill>
                <a:latin typeface="Tahoma" panose="020B0604030504040204" pitchFamily="34" charset="0"/>
                <a:ea typeface="Tahoma" panose="020B0604030504040204" pitchFamily="34" charset="0"/>
                <a:cs typeface="Tahoma" panose="020B0604030504040204" pitchFamily="34" charset="0"/>
              </a:rPr>
              <a:t>Wilshire Grand Replacement Hotel Downtown Los Angeles, Mat Foundation</a:t>
            </a:r>
            <a:endParaRPr lang="en-US" sz="185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76200" y="5943600"/>
            <a:ext cx="2757486"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Case Studies, 2014</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41347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5" name="Title 5"/>
          <p:cNvSpPr txBox="1">
            <a:spLocks/>
          </p:cNvSpPr>
          <p:nvPr/>
        </p:nvSpPr>
        <p:spPr>
          <a:xfrm>
            <a:off x="-152400" y="5943600"/>
            <a:ext cx="9448800" cy="3847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4400" kern="1200">
                <a:solidFill>
                  <a:schemeClr val="tx1"/>
                </a:solidFill>
                <a:latin typeface="Arial Unicode MS" pitchFamily="34" charset="-128"/>
                <a:ea typeface="Arial Unicode MS" pitchFamily="34" charset="-128"/>
                <a:cs typeface="Arial Unicode MS" pitchFamily="34" charset="-128"/>
              </a:defRPr>
            </a:lvl1pPr>
          </a:lstStyle>
          <a:p>
            <a:pPr algn="ctr"/>
            <a:r>
              <a:rPr lang="en-US" sz="185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Wilshire Grand Replacement Hotel Downtown Los Angeles, Mat Foundat</a:t>
            </a:r>
            <a:r>
              <a:rPr lang="en-US" sz="190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ion</a:t>
            </a:r>
            <a:endParaRPr lang="en-US" sz="19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10" b="10293"/>
          <a:stretch/>
        </p:blipFill>
        <p:spPr bwMode="auto">
          <a:xfrm>
            <a:off x="152400" y="152400"/>
            <a:ext cx="3845939" cy="2404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3" cstate="print">
            <a:graysc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4410"/>
          <a:stretch/>
        </p:blipFill>
        <p:spPr bwMode="auto">
          <a:xfrm>
            <a:off x="152400" y="2743200"/>
            <a:ext cx="3845940" cy="2680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962400" y="0"/>
            <a:ext cx="5181600" cy="5863144"/>
          </a:xfrm>
          <a:prstGeom prst="rect">
            <a:avLst/>
          </a:prstGeom>
          <a:noFill/>
        </p:spPr>
        <p:txBody>
          <a:bodyPr wrap="square" rtlCol="0">
            <a:spAutoFit/>
          </a:bodyPr>
          <a:lstStyle/>
          <a:p>
            <a:r>
              <a:rPr lang="en-US" b="1" dirty="0" smtClean="0">
                <a:latin typeface="Tahoma" panose="020B0604030504040204" pitchFamily="34" charset="0"/>
                <a:ea typeface="Tahoma" panose="020B0604030504040204" pitchFamily="34" charset="0"/>
                <a:cs typeface="Tahoma" panose="020B0604030504040204" pitchFamily="34" charset="0"/>
              </a:rPr>
              <a:t>Facts</a:t>
            </a:r>
          </a:p>
          <a:p>
            <a:pPr marL="285750" lvl="0" indent="-285750">
              <a:buFont typeface="Arial" panose="020B0604020202020204" pitchFamily="34" charset="0"/>
              <a:buChar char="•"/>
            </a:pPr>
            <a:r>
              <a:rPr lang="en-US" sz="1600" b="1" dirty="0">
                <a:latin typeface="Tahoma" panose="020B0604030504040204" pitchFamily="34" charset="0"/>
                <a:ea typeface="Tahoma" panose="020B0604030504040204" pitchFamily="34" charset="0"/>
                <a:cs typeface="Tahoma" panose="020B0604030504040204" pitchFamily="34" charset="0"/>
              </a:rPr>
              <a:t>8 batch plants (two ready mix companies</a:t>
            </a:r>
            <a:r>
              <a:rPr lang="en-US" sz="1600" b="1" dirty="0" smtClean="0">
                <a:latin typeface="Tahoma" panose="020B0604030504040204" pitchFamily="34" charset="0"/>
                <a:ea typeface="Tahoma" panose="020B0604030504040204" pitchFamily="34" charset="0"/>
                <a:cs typeface="Tahoma" panose="020B0604030504040204" pitchFamily="34" charset="0"/>
              </a:rPr>
              <a:t>)</a:t>
            </a:r>
            <a:endParaRPr lang="en-US" sz="1600" b="1"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Fleet of ready mix trucks – 263 units</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Cement and fly ash - 107 delivered trains</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Aggregates - 193 delivered truck units </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Concrete - 2,120 delivered loads</a:t>
            </a:r>
            <a:endParaRPr lang="en-US" sz="1600" b="1"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13 street level pumps, 2 pit level pumps</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Thermal control – cooling pipes, insulation</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13 concrete sampling and curing stations</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168 sets of cylinders for control of strength</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More than 1,000 concrete test cylinders</a:t>
            </a:r>
            <a:endParaRPr lang="en-US" sz="2400" b="1" dirty="0" smtClean="0">
              <a:latin typeface="Tahoma" panose="020B0604030504040204" pitchFamily="34" charset="0"/>
              <a:ea typeface="Tahoma" panose="020B0604030504040204" pitchFamily="34" charset="0"/>
              <a:cs typeface="Tahoma" panose="020B0604030504040204" pitchFamily="34" charset="0"/>
            </a:endParaRPr>
          </a:p>
          <a:p>
            <a:pPr lvl="0">
              <a:spcBef>
                <a:spcPts val="600"/>
              </a:spcBef>
            </a:pPr>
            <a:r>
              <a:rPr lang="en-US" b="1" dirty="0" smtClean="0">
                <a:latin typeface="Tahoma" panose="020B0604030504040204" pitchFamily="34" charset="0"/>
                <a:ea typeface="Tahoma" panose="020B0604030504040204" pitchFamily="34" charset="0"/>
                <a:cs typeface="Tahoma" panose="020B0604030504040204" pitchFamily="34" charset="0"/>
              </a:rPr>
              <a:t>Concrete mix</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90-day </a:t>
            </a:r>
            <a:r>
              <a:rPr lang="en-US" sz="1600" b="1" i="1" dirty="0" smtClean="0">
                <a:latin typeface="Tahoma" panose="020B0604030504040204" pitchFamily="34" charset="0"/>
                <a:ea typeface="Tahoma" panose="020B0604030504040204" pitchFamily="34" charset="0"/>
                <a:cs typeface="Tahoma" panose="020B0604030504040204" pitchFamily="34" charset="0"/>
              </a:rPr>
              <a:t>f’c</a:t>
            </a:r>
            <a:r>
              <a:rPr lang="en-US" sz="1600" b="1" dirty="0" smtClean="0">
                <a:latin typeface="Tahoma" panose="020B0604030504040204" pitchFamily="34" charset="0"/>
                <a:ea typeface="Tahoma" panose="020B0604030504040204" pitchFamily="34" charset="0"/>
                <a:cs typeface="Tahoma" panose="020B0604030504040204" pitchFamily="34" charset="0"/>
              </a:rPr>
              <a:t> 41.4 MPa (6,000 psi)</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25-mm (1”) MSA siliceous aggregate</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Portland cement IIMH/V, 25% Fly ash Class F</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W/CM=0.40, mid-range water reducer</a:t>
            </a:r>
            <a:endParaRPr lang="en-US" sz="2400" b="1" dirty="0">
              <a:latin typeface="Tahoma" panose="020B0604030504040204" pitchFamily="34" charset="0"/>
              <a:ea typeface="Tahoma" panose="020B0604030504040204" pitchFamily="34" charset="0"/>
              <a:cs typeface="Tahoma" panose="020B0604030504040204" pitchFamily="34" charset="0"/>
            </a:endParaRPr>
          </a:p>
          <a:p>
            <a:pPr lvl="0">
              <a:spcBef>
                <a:spcPts val="600"/>
              </a:spcBef>
            </a:pPr>
            <a:r>
              <a:rPr lang="en-US" b="1" dirty="0" smtClean="0">
                <a:latin typeface="Tahoma" panose="020B0604030504040204" pitchFamily="34" charset="0"/>
                <a:ea typeface="Tahoma" panose="020B0604030504040204" pitchFamily="34" charset="0"/>
                <a:cs typeface="Tahoma" panose="020B0604030504040204" pitchFamily="34" charset="0"/>
              </a:rPr>
              <a:t>Construction Schedule</a:t>
            </a:r>
          </a:p>
          <a:p>
            <a:pPr marL="285750" lvl="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Time restrictions were met</a:t>
            </a:r>
            <a:endParaRPr lang="en-US" sz="2000" b="1" dirty="0">
              <a:latin typeface="Tahoma" panose="020B0604030504040204" pitchFamily="34" charset="0"/>
              <a:ea typeface="Tahoma" panose="020B0604030504040204" pitchFamily="34" charset="0"/>
              <a:cs typeface="Tahoma" panose="020B0604030504040204" pitchFamily="34" charset="0"/>
            </a:endParaRPr>
          </a:p>
          <a:p>
            <a:pPr lvl="0">
              <a:spcBef>
                <a:spcPts val="600"/>
              </a:spcBef>
            </a:pPr>
            <a:r>
              <a:rPr lang="en-US" b="1" dirty="0" smtClean="0">
                <a:latin typeface="Tahoma" panose="020B0604030504040204" pitchFamily="34" charset="0"/>
                <a:ea typeface="Tahoma" panose="020B0604030504040204" pitchFamily="34" charset="0"/>
                <a:cs typeface="Tahoma" panose="020B0604030504040204" pitchFamily="34" charset="0"/>
              </a:rPr>
              <a:t>Concrete performance</a:t>
            </a:r>
          </a:p>
          <a:p>
            <a:pPr marL="28575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Maximum </a:t>
            </a:r>
            <a:r>
              <a:rPr lang="en-US" sz="1600" b="1" i="1" dirty="0" smtClean="0">
                <a:latin typeface="Tahoma" panose="020B0604030504040204" pitchFamily="34" charset="0"/>
                <a:ea typeface="Tahoma" panose="020B0604030504040204" pitchFamily="34" charset="0"/>
                <a:cs typeface="Tahoma" panose="020B0604030504040204" pitchFamily="34" charset="0"/>
              </a:rPr>
              <a:t>t</a:t>
            </a:r>
            <a:r>
              <a:rPr lang="en-US" sz="1600" b="1" dirty="0" smtClean="0">
                <a:latin typeface="Tahoma" panose="020B0604030504040204" pitchFamily="34" charset="0"/>
                <a:ea typeface="Tahoma" panose="020B0604030504040204" pitchFamily="34" charset="0"/>
                <a:cs typeface="Tahoma" panose="020B0604030504040204" pitchFamily="34" charset="0"/>
              </a:rPr>
              <a:t> was within allowed 71</a:t>
            </a:r>
            <a:r>
              <a:rPr lang="en-US" sz="1600" b="1" dirty="0" smtClean="0">
                <a:ea typeface="Tahoma" panose="020B0604030504040204" pitchFamily="34" charset="0"/>
                <a:cs typeface="Tahoma" panose="020B0604030504040204" pitchFamily="34" charset="0"/>
              </a:rPr>
              <a:t>°</a:t>
            </a:r>
            <a:r>
              <a:rPr lang="en-US" sz="1600" b="1" dirty="0" smtClean="0">
                <a:latin typeface="Tahoma" panose="020B0604030504040204" pitchFamily="34" charset="0"/>
                <a:ea typeface="Tahoma" panose="020B0604030504040204" pitchFamily="34" charset="0"/>
                <a:cs typeface="Tahoma" panose="020B0604030504040204" pitchFamily="34" charset="0"/>
              </a:rPr>
              <a:t>C (160</a:t>
            </a:r>
            <a:r>
              <a:rPr lang="en-US" sz="1600" b="1" dirty="0" smtClean="0">
                <a:latin typeface="Calibri"/>
                <a:ea typeface="Tahoma" panose="020B0604030504040204" pitchFamily="34" charset="0"/>
                <a:cs typeface="Tahoma" panose="020B0604030504040204" pitchFamily="34" charset="0"/>
              </a:rPr>
              <a:t>°</a:t>
            </a:r>
            <a:r>
              <a:rPr lang="en-US" sz="1600" b="1" dirty="0" smtClean="0">
                <a:latin typeface="Tahoma" panose="020B0604030504040204" pitchFamily="34" charset="0"/>
                <a:ea typeface="Tahoma" panose="020B0604030504040204" pitchFamily="34" charset="0"/>
                <a:cs typeface="Tahoma" panose="020B0604030504040204" pitchFamily="34" charset="0"/>
              </a:rPr>
              <a:t>F)</a:t>
            </a:r>
          </a:p>
          <a:p>
            <a:pPr marL="28575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Maximum ∆</a:t>
            </a:r>
            <a:r>
              <a:rPr lang="en-US" sz="1600" b="1" i="1" dirty="0" smtClean="0">
                <a:latin typeface="Tahoma" panose="020B0604030504040204" pitchFamily="34" charset="0"/>
                <a:ea typeface="Tahoma" panose="020B0604030504040204" pitchFamily="34" charset="0"/>
                <a:cs typeface="Tahoma" panose="020B0604030504040204" pitchFamily="34" charset="0"/>
              </a:rPr>
              <a:t>t</a:t>
            </a:r>
            <a:r>
              <a:rPr lang="en-US" sz="1600" b="1" dirty="0" smtClean="0">
                <a:latin typeface="Tahoma" panose="020B0604030504040204" pitchFamily="34" charset="0"/>
                <a:ea typeface="Tahoma" panose="020B0604030504040204" pitchFamily="34" charset="0"/>
                <a:cs typeface="Tahoma" panose="020B0604030504040204" pitchFamily="34" charset="0"/>
              </a:rPr>
              <a:t> was within acceptable</a:t>
            </a:r>
          </a:p>
          <a:p>
            <a:pPr marL="285750" indent="-285750">
              <a:buFont typeface="Arial" panose="020B0604020202020204" pitchFamily="34" charset="0"/>
              <a:buChar char="•"/>
            </a:pPr>
            <a:r>
              <a:rPr lang="en-US" sz="1600" b="1" dirty="0" smtClean="0">
                <a:latin typeface="Tahoma" panose="020B0604030504040204" pitchFamily="34" charset="0"/>
                <a:ea typeface="Tahoma" panose="020B0604030504040204" pitchFamily="34" charset="0"/>
                <a:cs typeface="Tahoma" panose="020B0604030504040204" pitchFamily="34" charset="0"/>
              </a:rPr>
              <a:t>All test sets met specified strength </a:t>
            </a:r>
            <a:endParaRPr lang="en-US" sz="1600" b="1" dirty="0">
              <a:latin typeface="Tahoma" panose="020B0604030504040204" pitchFamily="34" charset="0"/>
              <a:ea typeface="Tahoma" panose="020B0604030504040204" pitchFamily="34" charset="0"/>
              <a:cs typeface="Tahoma" panose="020B0604030504040204" pitchFamily="34" charset="0"/>
            </a:endParaRPr>
          </a:p>
        </p:txBody>
      </p:sp>
      <p:sp>
        <p:nvSpPr>
          <p:cNvPr id="7" name="TextBox 6"/>
          <p:cNvSpPr txBox="1"/>
          <p:nvPr/>
        </p:nvSpPr>
        <p:spPr>
          <a:xfrm>
            <a:off x="0" y="5562600"/>
            <a:ext cx="2757486"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Case Studies, 2014</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41347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graphicFrame>
        <p:nvGraphicFramePr>
          <p:cNvPr id="8" name="Table 7"/>
          <p:cNvGraphicFramePr>
            <a:graphicFrameLocks noGrp="1"/>
          </p:cNvGraphicFramePr>
          <p:nvPr>
            <p:extLst>
              <p:ext uri="{D42A27DB-BD31-4B8C-83A1-F6EECF244321}">
                <p14:modId xmlns:p14="http://schemas.microsoft.com/office/powerpoint/2010/main" val="1684261340"/>
              </p:ext>
            </p:extLst>
          </p:nvPr>
        </p:nvGraphicFramePr>
        <p:xfrm>
          <a:off x="3886200" y="3124200"/>
          <a:ext cx="5105400" cy="2738120"/>
        </p:xfrm>
        <a:graphic>
          <a:graphicData uri="http://schemas.openxmlformats.org/drawingml/2006/table">
            <a:tbl>
              <a:tblPr firstRow="1" bandRow="1">
                <a:tableStyleId>{5C22544A-7EE6-4342-B048-85BDC9FD1C3A}</a:tableStyleId>
              </a:tblPr>
              <a:tblGrid>
                <a:gridCol w="3581400"/>
                <a:gridCol w="1524000"/>
              </a:tblGrid>
              <a:tr h="513080">
                <a:tc>
                  <a:txBody>
                    <a:bodyPr/>
                    <a:lstStyle/>
                    <a:p>
                      <a:r>
                        <a:rPr lang="en-US" sz="1600" b="1" dirty="0" smtClean="0">
                          <a:latin typeface="Tahoma" panose="020B0604030504040204" pitchFamily="34" charset="0"/>
                          <a:ea typeface="Tahoma" panose="020B0604030504040204" pitchFamily="34" charset="0"/>
                          <a:cs typeface="Tahoma" panose="020B0604030504040204" pitchFamily="34" charset="0"/>
                        </a:rPr>
                        <a:t>Evaluated Data (all</a:t>
                      </a:r>
                      <a:r>
                        <a:rPr lang="en-US" sz="1600" b="1" baseline="0" dirty="0" smtClean="0">
                          <a:latin typeface="Tahoma" panose="020B0604030504040204" pitchFamily="34" charset="0"/>
                          <a:ea typeface="Tahoma" panose="020B0604030504040204" pitchFamily="34" charset="0"/>
                          <a:cs typeface="Tahoma" panose="020B0604030504040204" pitchFamily="34" charset="0"/>
                        </a:rPr>
                        <a:t> batch plants)</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en-US" sz="1600" b="1" dirty="0" smtClean="0">
                          <a:latin typeface="Tahoma" panose="020B0604030504040204" pitchFamily="34" charset="0"/>
                          <a:ea typeface="Tahoma" panose="020B0604030504040204" pitchFamily="34" charset="0"/>
                          <a:cs typeface="Tahoma" panose="020B0604030504040204" pitchFamily="34" charset="0"/>
                        </a:rPr>
                        <a:t>Results </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r>
              <a:tr h="370840">
                <a:tc>
                  <a:txBody>
                    <a:bodyPr/>
                    <a:lstStyle/>
                    <a:p>
                      <a:r>
                        <a:rPr lang="en-US" sz="1600" b="1" dirty="0" smtClean="0">
                          <a:latin typeface="Tahoma" panose="020B0604030504040204" pitchFamily="34" charset="0"/>
                          <a:ea typeface="Tahoma" panose="020B0604030504040204" pitchFamily="34" charset="0"/>
                          <a:cs typeface="Tahoma" panose="020B0604030504040204" pitchFamily="34" charset="0"/>
                        </a:rPr>
                        <a:t>Number of test sets</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l"/>
                      <a:r>
                        <a:rPr lang="en-US" sz="1600" b="1" dirty="0" smtClean="0">
                          <a:latin typeface="Tahoma" panose="020B0604030504040204" pitchFamily="34" charset="0"/>
                          <a:ea typeface="Tahoma" panose="020B0604030504040204" pitchFamily="34" charset="0"/>
                          <a:cs typeface="Tahoma" panose="020B0604030504040204" pitchFamily="34" charset="0"/>
                        </a:rPr>
                        <a:t>168</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r>
              <a:tr h="370840">
                <a:tc>
                  <a:txBody>
                    <a:bodyPr/>
                    <a:lstStyle/>
                    <a:p>
                      <a:r>
                        <a:rPr lang="en-US" sz="1600" b="1" dirty="0" smtClean="0">
                          <a:latin typeface="Tahoma" panose="020B0604030504040204" pitchFamily="34" charset="0"/>
                          <a:ea typeface="Tahoma" panose="020B0604030504040204" pitchFamily="34" charset="0"/>
                          <a:cs typeface="Tahoma" panose="020B0604030504040204" pitchFamily="34" charset="0"/>
                        </a:rPr>
                        <a:t>Minimum strength, MPa (psi)</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l">
                        <a:lnSpc>
                          <a:spcPct val="115000"/>
                        </a:lnSpc>
                        <a:spcBef>
                          <a:spcPts val="0"/>
                        </a:spcBef>
                        <a:spcAft>
                          <a:spcPts val="0"/>
                        </a:spcAft>
                      </a:pPr>
                      <a:r>
                        <a:rPr lang="en-US" sz="1600" b="1" dirty="0" smtClean="0">
                          <a:solidFill>
                            <a:srgbClr val="000000"/>
                          </a:solidFill>
                          <a:effectLst/>
                          <a:latin typeface="Tahoma" panose="020B0604030504040204" pitchFamily="34" charset="0"/>
                          <a:ea typeface="Tahoma" panose="020B0604030504040204" pitchFamily="34" charset="0"/>
                          <a:cs typeface="Tahoma" panose="020B0604030504040204" pitchFamily="34" charset="0"/>
                        </a:rPr>
                        <a:t>45.6 (6615)</a:t>
                      </a:r>
                      <a:endParaRPr lang="en-US" sz="160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b"/>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Tahoma" panose="020B0604030504040204" pitchFamily="34" charset="0"/>
                          <a:ea typeface="Tahoma" panose="020B0604030504040204" pitchFamily="34" charset="0"/>
                          <a:cs typeface="Tahoma" panose="020B0604030504040204" pitchFamily="34" charset="0"/>
                        </a:rPr>
                        <a:t>Maximum strength, MPa (psi)</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l">
                        <a:lnSpc>
                          <a:spcPct val="115000"/>
                        </a:lnSpc>
                        <a:spcBef>
                          <a:spcPts val="0"/>
                        </a:spcBef>
                        <a:spcAft>
                          <a:spcPts val="0"/>
                        </a:spcAft>
                      </a:pPr>
                      <a:r>
                        <a:rPr lang="en-US" sz="1600" b="1" dirty="0" smtClean="0">
                          <a:effectLst/>
                          <a:latin typeface="Tahoma" panose="020B0604030504040204" pitchFamily="34" charset="0"/>
                          <a:ea typeface="Tahoma" panose="020B0604030504040204" pitchFamily="34" charset="0"/>
                          <a:cs typeface="Tahoma" panose="020B0604030504040204" pitchFamily="34" charset="0"/>
                        </a:rPr>
                        <a:t>58.3 (8460)</a:t>
                      </a:r>
                      <a:endParaRPr lang="en-US" sz="160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b"/>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Tahoma" panose="020B0604030504040204" pitchFamily="34" charset="0"/>
                          <a:ea typeface="Tahoma" panose="020B0604030504040204" pitchFamily="34" charset="0"/>
                          <a:cs typeface="Tahoma" panose="020B0604030504040204" pitchFamily="34" charset="0"/>
                        </a:rPr>
                        <a:t>Average strength, MPa (psi)</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l"/>
                      <a:r>
                        <a:rPr lang="en-US" sz="1600" b="1" dirty="0" smtClean="0">
                          <a:latin typeface="Tahoma" panose="020B0604030504040204" pitchFamily="34" charset="0"/>
                          <a:ea typeface="Tahoma" panose="020B0604030504040204" pitchFamily="34" charset="0"/>
                          <a:cs typeface="Tahoma" panose="020B0604030504040204" pitchFamily="34" charset="0"/>
                        </a:rPr>
                        <a:t>50.6 (7340)</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Tahoma" panose="020B0604030504040204" pitchFamily="34" charset="0"/>
                          <a:ea typeface="Tahoma" panose="020B0604030504040204" pitchFamily="34" charset="0"/>
                          <a:cs typeface="Tahoma" panose="020B0604030504040204" pitchFamily="34" charset="0"/>
                        </a:rPr>
                        <a:t>Batch-to-batch STDEV, MPa (psi)</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l"/>
                      <a:r>
                        <a:rPr lang="en-US" sz="1600" b="1" dirty="0" smtClean="0">
                          <a:latin typeface="Tahoma" panose="020B0604030504040204" pitchFamily="34" charset="0"/>
                          <a:ea typeface="Tahoma" panose="020B0604030504040204" pitchFamily="34" charset="0"/>
                          <a:cs typeface="Tahoma" panose="020B0604030504040204" pitchFamily="34" charset="0"/>
                        </a:rPr>
                        <a:t>2.10 (305)</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r>
              <a:tr h="370840">
                <a:tc>
                  <a:txBody>
                    <a:bodyPr/>
                    <a:lstStyle/>
                    <a:p>
                      <a:r>
                        <a:rPr lang="en-US" sz="1600" b="1" dirty="0" smtClean="0">
                          <a:latin typeface="Tahoma" panose="020B0604030504040204" pitchFamily="34" charset="0"/>
                          <a:ea typeface="Tahoma" panose="020B0604030504040204" pitchFamily="34" charset="0"/>
                          <a:cs typeface="Tahoma" panose="020B0604030504040204" pitchFamily="34" charset="0"/>
                        </a:rPr>
                        <a:t>Coefficient of variation, %</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l"/>
                      <a:r>
                        <a:rPr lang="en-US" sz="1600" b="1" dirty="0" smtClean="0">
                          <a:latin typeface="Tahoma" panose="020B0604030504040204" pitchFamily="34" charset="0"/>
                          <a:ea typeface="Tahoma" panose="020B0604030504040204" pitchFamily="34" charset="0"/>
                          <a:cs typeface="Tahoma" panose="020B0604030504040204" pitchFamily="34" charset="0"/>
                        </a:rPr>
                        <a:t>4.2</a:t>
                      </a:r>
                      <a:endParaRPr lang="en-US" sz="1600" b="1" dirty="0">
                        <a:latin typeface="Tahoma" panose="020B0604030504040204" pitchFamily="34" charset="0"/>
                        <a:ea typeface="Tahoma" panose="020B0604030504040204" pitchFamily="34" charset="0"/>
                        <a:cs typeface="Tahoma" panose="020B0604030504040204" pitchFamily="34" charset="0"/>
                      </a:endParaRPr>
                    </a:p>
                  </a:txBody>
                  <a:tcPr/>
                </a:tc>
              </a:tr>
            </a:tbl>
          </a:graphicData>
        </a:graphic>
      </p:graphicFrame>
      <p:sp>
        <p:nvSpPr>
          <p:cNvPr id="9" name="Title 5"/>
          <p:cNvSpPr txBox="1">
            <a:spLocks/>
          </p:cNvSpPr>
          <p:nvPr/>
        </p:nvSpPr>
        <p:spPr>
          <a:xfrm>
            <a:off x="-152400" y="6016079"/>
            <a:ext cx="9448800" cy="3847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4400" kern="1200">
                <a:solidFill>
                  <a:schemeClr val="tx1"/>
                </a:solidFill>
                <a:latin typeface="Arial Unicode MS" pitchFamily="34" charset="-128"/>
                <a:ea typeface="Arial Unicode MS" pitchFamily="34" charset="-128"/>
                <a:cs typeface="Arial Unicode MS" pitchFamily="34" charset="-128"/>
              </a:defRPr>
            </a:lvl1pPr>
          </a:lstStyle>
          <a:p>
            <a:pPr algn="ctr"/>
            <a:r>
              <a:rPr lang="en-US" sz="185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Wilshire Grand Replacement Hotel Downtown Los Angeles, Mat Foundation</a:t>
            </a:r>
            <a:endParaRPr lang="en-US" sz="185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pic>
        <p:nvPicPr>
          <p:cNvPr id="13" name="Picture 2" descr="Picture">
            <a:hlinkClick r:id="rId2"/>
          </p:cNvPr>
          <p:cNvPicPr>
            <a:picLocks noChangeAspect="1" noChangeArrowheads="1"/>
          </p:cNvPicPr>
          <p:nvPr/>
        </p:nvPicPr>
        <p:blipFill rotWithShape="1">
          <a:blip r:embed="rId3" cstate="print"/>
          <a:srcRect b="19111"/>
          <a:stretch/>
        </p:blipFill>
        <p:spPr bwMode="auto">
          <a:xfrm>
            <a:off x="3870960" y="214737"/>
            <a:ext cx="5120640" cy="2757063"/>
          </a:xfrm>
          <a:prstGeom prst="rect">
            <a:avLst/>
          </a:prstGeom>
          <a:noFill/>
        </p:spPr>
      </p:pic>
      <p:sp>
        <p:nvSpPr>
          <p:cNvPr id="7" name="TextBox 6"/>
          <p:cNvSpPr txBox="1"/>
          <p:nvPr/>
        </p:nvSpPr>
        <p:spPr>
          <a:xfrm>
            <a:off x="76200" y="5334000"/>
            <a:ext cx="2757486"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Case Studies, 2014</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11" name="Picture 2" descr="C:\Users\bstein\Pictures\2015-01-09 iPhone\2014-10-10\IMG_3693.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r="6449" b="7795"/>
          <a:stretch/>
        </p:blipFill>
        <p:spPr bwMode="auto">
          <a:xfrm>
            <a:off x="152400" y="214737"/>
            <a:ext cx="3592773" cy="4721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347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5" name="TextBox 4"/>
          <p:cNvSpPr txBox="1"/>
          <p:nvPr/>
        </p:nvSpPr>
        <p:spPr>
          <a:xfrm>
            <a:off x="76200" y="5257800"/>
            <a:ext cx="2757486"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Case Studies, 2010</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7" name="Title 5"/>
          <p:cNvSpPr txBox="1">
            <a:spLocks/>
          </p:cNvSpPr>
          <p:nvPr/>
        </p:nvSpPr>
        <p:spPr>
          <a:xfrm>
            <a:off x="-152400" y="5867400"/>
            <a:ext cx="9448800" cy="3847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4400" kern="1200">
                <a:solidFill>
                  <a:schemeClr val="tx1"/>
                </a:solidFill>
                <a:latin typeface="Arial Unicode MS" pitchFamily="34" charset="-128"/>
                <a:ea typeface="Arial Unicode MS" pitchFamily="34" charset="-128"/>
                <a:cs typeface="Arial Unicode MS" pitchFamily="34" charset="-128"/>
              </a:defRPr>
            </a:lvl1pPr>
          </a:lstStyle>
          <a:p>
            <a:pPr algn="ctr"/>
            <a:r>
              <a:rPr lang="en-US" sz="185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San Diego International Airport, Airfield Paving  </a:t>
            </a:r>
            <a:endParaRPr lang="en-US" sz="185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625765" y="2286000"/>
            <a:ext cx="184731" cy="369332"/>
          </a:xfrm>
          <a:prstGeom prst="rect">
            <a:avLst/>
          </a:prstGeom>
          <a:noFill/>
        </p:spPr>
        <p:txBody>
          <a:bodyPr wrap="none" rtlCol="0">
            <a:spAutoFit/>
          </a:bodyPr>
          <a:lstStyle/>
          <a:p>
            <a:endParaRPr lang="en-US" dirty="0"/>
          </a:p>
        </p:txBody>
      </p:sp>
      <p:sp>
        <p:nvSpPr>
          <p:cNvPr id="9" name="Rectangle 8"/>
          <p:cNvSpPr/>
          <p:nvPr/>
        </p:nvSpPr>
        <p:spPr>
          <a:xfrm>
            <a:off x="411480" y="1173301"/>
            <a:ext cx="8321040" cy="3170099"/>
          </a:xfrm>
          <a:prstGeom prst="rect">
            <a:avLst/>
          </a:prstGeom>
        </p:spPr>
        <p:txBody>
          <a:bodyPr>
            <a:spAutoFit/>
          </a:bodyPr>
          <a:lstStyle/>
          <a:p>
            <a:r>
              <a:rPr lang="en-US" sz="2000" b="1" dirty="0" smtClean="0">
                <a:latin typeface="Tahoma" panose="020B0604030504040204" pitchFamily="34" charset="0"/>
                <a:ea typeface="Tahoma" panose="020B0604030504040204" pitchFamily="34" charset="0"/>
                <a:cs typeface="Tahoma" panose="020B0604030504040204" pitchFamily="34" charset="0"/>
              </a:rPr>
              <a:t>Concrete used for airfield paving was proportioned as follows:</a:t>
            </a:r>
          </a:p>
          <a:p>
            <a:pPr marL="342900" indent="-342900">
              <a:buFont typeface="Arial" panose="020B0604020202020204" pitchFamily="34" charset="0"/>
              <a:buChar char="•"/>
            </a:pPr>
            <a:r>
              <a:rPr lang="en-US" b="1" dirty="0">
                <a:latin typeface="Tahoma" panose="020B0604030504040204" pitchFamily="34" charset="0"/>
                <a:ea typeface="Tahoma" panose="020B0604030504040204" pitchFamily="34" charset="0"/>
                <a:cs typeface="Tahoma" panose="020B0604030504040204" pitchFamily="34" charset="0"/>
              </a:rPr>
              <a:t>Specified MOR 4.5 MPa (650 psi), required MOR 5 MPa (725 psi) </a:t>
            </a:r>
          </a:p>
          <a:p>
            <a:pPr marL="342900" indent="-34290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Maximum slump for slip-forming - 38 </a:t>
            </a:r>
            <a:r>
              <a:rPr lang="en-US" b="1" dirty="0">
                <a:latin typeface="Tahoma" panose="020B0604030504040204" pitchFamily="34" charset="0"/>
                <a:ea typeface="Tahoma" panose="020B0604030504040204" pitchFamily="34" charset="0"/>
                <a:cs typeface="Tahoma" panose="020B0604030504040204" pitchFamily="34" charset="0"/>
              </a:rPr>
              <a:t>mm (1.5 </a:t>
            </a:r>
            <a:r>
              <a:rPr lang="en-US" b="1" dirty="0" smtClean="0">
                <a:latin typeface="Tahoma" panose="020B0604030504040204" pitchFamily="34" charset="0"/>
                <a:ea typeface="Tahoma" panose="020B0604030504040204" pitchFamily="34" charset="0"/>
                <a:cs typeface="Tahoma" panose="020B0604030504040204" pitchFamily="34" charset="0"/>
              </a:rPr>
              <a:t>inch)</a:t>
            </a:r>
          </a:p>
          <a:p>
            <a:pPr marL="342900" indent="-34290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W/CM satisfying required MOR was established based on laboratory relationship “MOR Vs W/CM”</a:t>
            </a:r>
          </a:p>
          <a:p>
            <a:pPr marL="342900" indent="-34290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Air content </a:t>
            </a:r>
            <a:r>
              <a:rPr lang="en-US" b="1" dirty="0">
                <a:latin typeface="Tahoma" panose="020B0604030504040204" pitchFamily="34" charset="0"/>
                <a:ea typeface="Tahoma" panose="020B0604030504040204" pitchFamily="34" charset="0"/>
                <a:cs typeface="Tahoma" panose="020B0604030504040204" pitchFamily="34" charset="0"/>
              </a:rPr>
              <a:t>3% </a:t>
            </a:r>
            <a:r>
              <a:rPr lang="en-US" b="1" dirty="0" smtClean="0">
                <a:latin typeface="Tahoma" panose="020B0604030504040204" pitchFamily="34" charset="0"/>
                <a:ea typeface="Tahoma" panose="020B0604030504040204" pitchFamily="34" charset="0"/>
                <a:cs typeface="Tahoma" panose="020B0604030504040204" pitchFamily="34" charset="0"/>
              </a:rPr>
              <a:t>(to </a:t>
            </a:r>
            <a:r>
              <a:rPr lang="en-US" b="1" dirty="0">
                <a:latin typeface="Tahoma" panose="020B0604030504040204" pitchFamily="34" charset="0"/>
                <a:ea typeface="Tahoma" panose="020B0604030504040204" pitchFamily="34" charset="0"/>
                <a:cs typeface="Tahoma" panose="020B0604030504040204" pitchFamily="34" charset="0"/>
              </a:rPr>
              <a:t>enhance </a:t>
            </a:r>
            <a:r>
              <a:rPr lang="en-US" b="1" dirty="0" smtClean="0">
                <a:latin typeface="Tahoma" panose="020B0604030504040204" pitchFamily="34" charset="0"/>
                <a:ea typeface="Tahoma" panose="020B0604030504040204" pitchFamily="34" charset="0"/>
                <a:cs typeface="Tahoma" panose="020B0604030504040204" pitchFamily="34" charset="0"/>
              </a:rPr>
              <a:t>formability)</a:t>
            </a:r>
          </a:p>
          <a:p>
            <a:pPr marL="342900" indent="-34290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Cementitious blend </a:t>
            </a:r>
            <a:r>
              <a:rPr lang="en-US" b="1" dirty="0">
                <a:latin typeface="Tahoma" panose="020B0604030504040204" pitchFamily="34" charset="0"/>
                <a:ea typeface="Tahoma" panose="020B0604030504040204" pitchFamily="34" charset="0"/>
                <a:cs typeface="Tahoma" panose="020B0604030504040204" pitchFamily="34" charset="0"/>
              </a:rPr>
              <a:t>Portland cement </a:t>
            </a:r>
            <a:r>
              <a:rPr lang="en-US" b="1" dirty="0" smtClean="0">
                <a:latin typeface="Tahoma" panose="020B0604030504040204" pitchFamily="34" charset="0"/>
                <a:ea typeface="Tahoma" panose="020B0604030504040204" pitchFamily="34" charset="0"/>
                <a:cs typeface="Tahoma" panose="020B0604030504040204" pitchFamily="34" charset="0"/>
              </a:rPr>
              <a:t>II/V &amp; fly </a:t>
            </a:r>
            <a:r>
              <a:rPr lang="en-US" b="1" dirty="0">
                <a:latin typeface="Tahoma" panose="020B0604030504040204" pitchFamily="34" charset="0"/>
                <a:ea typeface="Tahoma" panose="020B0604030504040204" pitchFamily="34" charset="0"/>
                <a:cs typeface="Tahoma" panose="020B0604030504040204" pitchFamily="34" charset="0"/>
              </a:rPr>
              <a:t>ash Class </a:t>
            </a:r>
            <a:r>
              <a:rPr lang="en-US" b="1" dirty="0" smtClean="0">
                <a:latin typeface="Tahoma" panose="020B0604030504040204" pitchFamily="34" charset="0"/>
                <a:ea typeface="Tahoma" panose="020B0604030504040204" pitchFamily="34" charset="0"/>
                <a:cs typeface="Tahoma" panose="020B0604030504040204" pitchFamily="34" charset="0"/>
              </a:rPr>
              <a:t>F (25%)</a:t>
            </a:r>
          </a:p>
          <a:p>
            <a:pPr marL="342900" indent="-34290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Aggregates </a:t>
            </a:r>
            <a:r>
              <a:rPr lang="en-US" b="1" dirty="0">
                <a:latin typeface="Tahoma" panose="020B0604030504040204" pitchFamily="34" charset="0"/>
                <a:ea typeface="Tahoma" panose="020B0604030504040204" pitchFamily="34" charset="0"/>
                <a:cs typeface="Tahoma" panose="020B0604030504040204" pitchFamily="34" charset="0"/>
              </a:rPr>
              <a:t>– siliceous, </a:t>
            </a:r>
            <a:r>
              <a:rPr lang="en-US" b="1" dirty="0" smtClean="0">
                <a:latin typeface="Tahoma" panose="020B0604030504040204" pitchFamily="34" charset="0"/>
                <a:ea typeface="Tahoma" panose="020B0604030504040204" pitchFamily="34" charset="0"/>
                <a:cs typeface="Tahoma" panose="020B0604030504040204" pitchFamily="34" charset="0"/>
              </a:rPr>
              <a:t>maximum size 25-mm </a:t>
            </a:r>
            <a:r>
              <a:rPr lang="en-US" b="1" dirty="0">
                <a:latin typeface="Tahoma" panose="020B0604030504040204" pitchFamily="34" charset="0"/>
                <a:ea typeface="Tahoma" panose="020B0604030504040204" pitchFamily="34" charset="0"/>
                <a:cs typeface="Tahoma" panose="020B0604030504040204" pitchFamily="34" charset="0"/>
              </a:rPr>
              <a:t>(1-inch</a:t>
            </a:r>
            <a:r>
              <a:rPr lang="en-US" b="1" dirty="0" smtClean="0">
                <a:latin typeface="Tahoma" panose="020B0604030504040204" pitchFamily="34" charset="0"/>
                <a:ea typeface="Tahoma" panose="020B0604030504040204" pitchFamily="34" charset="0"/>
                <a:cs typeface="Tahoma" panose="020B0604030504040204" pitchFamily="34" charset="0"/>
              </a:rPr>
              <a:t>), continuously graded, optimized </a:t>
            </a:r>
            <a:r>
              <a:rPr lang="en-US" b="1" dirty="0">
                <a:latin typeface="Tahoma" panose="020B0604030504040204" pitchFamily="34" charset="0"/>
                <a:ea typeface="Tahoma" panose="020B0604030504040204" pitchFamily="34" charset="0"/>
                <a:cs typeface="Tahoma" panose="020B0604030504040204" pitchFamily="34" charset="0"/>
              </a:rPr>
              <a:t>coarseness and workability </a:t>
            </a:r>
            <a:r>
              <a:rPr lang="en-US" b="1" dirty="0" smtClean="0">
                <a:latin typeface="Tahoma" panose="020B0604030504040204" pitchFamily="34" charset="0"/>
                <a:ea typeface="Tahoma" panose="020B0604030504040204" pitchFamily="34" charset="0"/>
                <a:cs typeface="Tahoma" panose="020B0604030504040204" pitchFamily="34" charset="0"/>
              </a:rPr>
              <a:t>factors</a:t>
            </a:r>
          </a:p>
          <a:p>
            <a:pPr marL="342900" indent="-34290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Chemical </a:t>
            </a:r>
            <a:r>
              <a:rPr lang="en-US" b="1" dirty="0">
                <a:latin typeface="Tahoma" panose="020B0604030504040204" pitchFamily="34" charset="0"/>
                <a:ea typeface="Tahoma" panose="020B0604030504040204" pitchFamily="34" charset="0"/>
                <a:cs typeface="Tahoma" panose="020B0604030504040204" pitchFamily="34" charset="0"/>
              </a:rPr>
              <a:t>admixtures – </a:t>
            </a:r>
            <a:r>
              <a:rPr lang="en-US" b="1" dirty="0" smtClean="0">
                <a:latin typeface="Tahoma" panose="020B0604030504040204" pitchFamily="34" charset="0"/>
                <a:ea typeface="Tahoma" panose="020B0604030504040204" pitchFamily="34" charset="0"/>
                <a:cs typeface="Tahoma" panose="020B0604030504040204" pitchFamily="34" charset="0"/>
              </a:rPr>
              <a:t>normal range water </a:t>
            </a:r>
            <a:r>
              <a:rPr lang="en-US" b="1" dirty="0">
                <a:latin typeface="Tahoma" panose="020B0604030504040204" pitchFamily="34" charset="0"/>
                <a:ea typeface="Tahoma" panose="020B0604030504040204" pitchFamily="34" charset="0"/>
                <a:cs typeface="Tahoma" panose="020B0604030504040204" pitchFamily="34" charset="0"/>
              </a:rPr>
              <a:t>reducer and air-entraining agent</a:t>
            </a:r>
          </a:p>
        </p:txBody>
      </p:sp>
    </p:spTree>
    <p:extLst>
      <p:ext uri="{BB962C8B-B14F-4D97-AF65-F5344CB8AC3E}">
        <p14:creationId xmlns:p14="http://schemas.microsoft.com/office/powerpoint/2010/main" val="21413472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5" name="TextBox 4"/>
          <p:cNvSpPr txBox="1"/>
          <p:nvPr/>
        </p:nvSpPr>
        <p:spPr>
          <a:xfrm>
            <a:off x="442914" y="5334000"/>
            <a:ext cx="2757486"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Case Studies, 2010</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7" name="Title 5"/>
          <p:cNvSpPr txBox="1">
            <a:spLocks/>
          </p:cNvSpPr>
          <p:nvPr/>
        </p:nvSpPr>
        <p:spPr>
          <a:xfrm>
            <a:off x="-152400" y="5867400"/>
            <a:ext cx="9448800" cy="3847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4400" kern="1200">
                <a:solidFill>
                  <a:schemeClr val="tx1"/>
                </a:solidFill>
                <a:latin typeface="Arial Unicode MS" pitchFamily="34" charset="-128"/>
                <a:ea typeface="Arial Unicode MS" pitchFamily="34" charset="-128"/>
                <a:cs typeface="Arial Unicode MS" pitchFamily="34" charset="-128"/>
              </a:defRPr>
            </a:lvl1pPr>
          </a:lstStyle>
          <a:p>
            <a:pPr algn="ctr"/>
            <a:r>
              <a:rPr lang="en-US" sz="185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San Diego International Airport, Airfield Paving </a:t>
            </a:r>
            <a:endParaRPr lang="en-US" sz="185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625765" y="2286000"/>
            <a:ext cx="184731" cy="369332"/>
          </a:xfrm>
          <a:prstGeom prst="rect">
            <a:avLst/>
          </a:prstGeom>
          <a:noFill/>
        </p:spPr>
        <p:txBody>
          <a:bodyPr wrap="none" rtlCol="0">
            <a:spAutoFit/>
          </a:bodyPr>
          <a:lstStyle/>
          <a:p>
            <a:endParaRPr lang="en-US" dirty="0"/>
          </a:p>
        </p:txBody>
      </p:sp>
      <p:sp>
        <p:nvSpPr>
          <p:cNvPr id="9" name="Rectangle 8"/>
          <p:cNvSpPr/>
          <p:nvPr/>
        </p:nvSpPr>
        <p:spPr>
          <a:xfrm>
            <a:off x="411480" y="457200"/>
            <a:ext cx="8321040" cy="4616648"/>
          </a:xfrm>
          <a:prstGeom prst="rect">
            <a:avLst/>
          </a:prstGeom>
        </p:spPr>
        <p:txBody>
          <a:bodyPr>
            <a:spAutoFit/>
          </a:bodyPr>
          <a:lstStyle/>
          <a:p>
            <a:r>
              <a:rPr lang="en-US" sz="2000" b="1" u="sng" dirty="0" smtClean="0">
                <a:latin typeface="Tahoma" panose="020B0604030504040204" pitchFamily="34" charset="0"/>
                <a:ea typeface="Tahoma" panose="020B0604030504040204" pitchFamily="34" charset="0"/>
                <a:cs typeface="Tahoma" panose="020B0604030504040204" pitchFamily="34" charset="0"/>
              </a:rPr>
              <a:t>Content of fly ash </a:t>
            </a:r>
            <a:r>
              <a:rPr lang="en-US" sz="2000" b="1" dirty="0" smtClean="0">
                <a:latin typeface="Tahoma" panose="020B0604030504040204" pitchFamily="34" charset="0"/>
                <a:ea typeface="Tahoma" panose="020B0604030504040204" pitchFamily="34" charset="0"/>
                <a:cs typeface="Tahoma" panose="020B0604030504040204" pitchFamily="34" charset="0"/>
              </a:rPr>
              <a:t>was selected for satisfying the following constructability and performance considerations:</a:t>
            </a:r>
          </a:p>
          <a:p>
            <a:pPr marL="342900" indent="-34290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Mitigation of expansion due to reaction between siliceous aggregates and alkali (mortar-bar method)</a:t>
            </a:r>
            <a:endParaRPr lang="en-US" b="1"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Uniformity of development of MOR in early and final specifications ages</a:t>
            </a:r>
          </a:p>
          <a:p>
            <a:pPr marL="342900" indent="-34290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Minimization of plastic shrinkage cracking and cracking of hardened concrete in early age  </a:t>
            </a:r>
          </a:p>
          <a:p>
            <a:pPr marL="342900" indent="-342900">
              <a:buFont typeface="Arial" panose="020B0604020202020204" pitchFamily="34" charset="0"/>
              <a:buChar char="•"/>
            </a:pPr>
            <a:endParaRPr lang="en-US" b="1" dirty="0">
              <a:latin typeface="Tahoma" panose="020B0604030504040204" pitchFamily="34" charset="0"/>
              <a:ea typeface="Tahoma" panose="020B0604030504040204" pitchFamily="34" charset="0"/>
              <a:cs typeface="Tahoma" panose="020B0604030504040204" pitchFamily="34" charset="0"/>
            </a:endParaRPr>
          </a:p>
          <a:p>
            <a:r>
              <a:rPr lang="en-US" sz="2000" b="1" u="sng" dirty="0" smtClean="0">
                <a:latin typeface="Tahoma" panose="020B0604030504040204" pitchFamily="34" charset="0"/>
                <a:ea typeface="Tahoma" panose="020B0604030504040204" pitchFamily="34" charset="0"/>
                <a:cs typeface="Tahoma" panose="020B0604030504040204" pitchFamily="34" charset="0"/>
              </a:rPr>
              <a:t>Concrete performance</a:t>
            </a:r>
          </a:p>
          <a:p>
            <a:pPr marL="285750" indent="-28575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Concrete demonstrated high uniformity of strength (one contributing factor was the uniformity of chemical and mineral composition of fly ash)</a:t>
            </a:r>
          </a:p>
          <a:p>
            <a:pPr marL="285750" indent="-28575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Average MOR closely matched the design requirement </a:t>
            </a:r>
          </a:p>
          <a:p>
            <a:pPr marL="285750" indent="-285750">
              <a:buFont typeface="Arial" panose="020B0604020202020204" pitchFamily="34" charset="0"/>
              <a:buChar char="•"/>
            </a:pPr>
            <a:r>
              <a:rPr lang="en-US" b="1" dirty="0" smtClean="0">
                <a:latin typeface="Tahoma" panose="020B0604030504040204" pitchFamily="34" charset="0"/>
                <a:ea typeface="Tahoma" panose="020B0604030504040204" pitchFamily="34" charset="0"/>
                <a:cs typeface="Tahoma" panose="020B0604030504040204" pitchFamily="34" charset="0"/>
              </a:rPr>
              <a:t>Proper construction practices accounting for the effect of the fly ash  allowed for controlling cracking</a:t>
            </a:r>
          </a:p>
        </p:txBody>
      </p:sp>
    </p:spTree>
    <p:extLst>
      <p:ext uri="{BB962C8B-B14F-4D97-AF65-F5344CB8AC3E}">
        <p14:creationId xmlns:p14="http://schemas.microsoft.com/office/powerpoint/2010/main" val="2111554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6" name="Title 5"/>
          <p:cNvSpPr>
            <a:spLocks noGrp="1"/>
          </p:cNvSpPr>
          <p:nvPr>
            <p:ph type="title"/>
          </p:nvPr>
        </p:nvSpPr>
        <p:spPr>
          <a:xfrm>
            <a:off x="457200" y="2642364"/>
            <a:ext cx="8229600" cy="400110"/>
          </a:xfrm>
          <a:prstGeom prst="rect">
            <a:avLst/>
          </a:prstGeom>
        </p:spPr>
        <p:txBody>
          <a:bodyPr>
            <a:spAutoFit/>
          </a:bodyPr>
          <a:lstStyle/>
          <a:p>
            <a:endParaRPr lang="en-US" sz="2000" b="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583995590"/>
              </p:ext>
            </p:extLst>
          </p:nvPr>
        </p:nvGraphicFramePr>
        <p:xfrm>
          <a:off x="381000" y="1524000"/>
          <a:ext cx="8382000" cy="2793496"/>
        </p:xfrm>
        <a:graphic>
          <a:graphicData uri="http://schemas.openxmlformats.org/drawingml/2006/table">
            <a:tbl>
              <a:tblPr firstRow="1" firstCol="1" bandRow="1">
                <a:tableStyleId>{5C22544A-7EE6-4342-B048-85BDC9FD1C3A}</a:tableStyleId>
              </a:tblPr>
              <a:tblGrid>
                <a:gridCol w="3276600"/>
                <a:gridCol w="1276350"/>
                <a:gridCol w="1276350"/>
                <a:gridCol w="1276350"/>
                <a:gridCol w="1276350"/>
              </a:tblGrid>
              <a:tr h="349187">
                <a:tc rowSpan="2">
                  <a:txBody>
                    <a:bodyPr/>
                    <a:lstStyle/>
                    <a:p>
                      <a:pP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Evaluation of </a:t>
                      </a:r>
                      <a:r>
                        <a:rPr lang="en-US" sz="1600" b="1" dirty="0" smtClean="0">
                          <a:effectLst/>
                          <a:latin typeface="Tahoma" panose="020B0604030504040204" pitchFamily="34" charset="0"/>
                          <a:ea typeface="Tahoma" panose="020B0604030504040204" pitchFamily="34" charset="0"/>
                          <a:cs typeface="Tahoma" panose="020B0604030504040204" pitchFamily="34" charset="0"/>
                        </a:rPr>
                        <a:t>MOR Data</a:t>
                      </a:r>
                      <a:endParaRPr lang="en-US" sz="160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gridSpan="4">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Age, days</a:t>
                      </a: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r>
              <a:tr h="349187">
                <a:tc vMerge="1">
                  <a:txBody>
                    <a:bodyPr/>
                    <a:lstStyle/>
                    <a:p>
                      <a:endParaRPr lang="en-US"/>
                    </a:p>
                  </a:txBody>
                  <a:tcPr/>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3</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7</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14</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28</a:t>
                      </a:r>
                    </a:p>
                  </a:txBody>
                  <a:tcPr marL="68580" marR="68580" marT="0" marB="0" anchor="b"/>
                </a:tc>
              </a:tr>
              <a:tr h="349187">
                <a:tc>
                  <a:txBody>
                    <a:bodyPr/>
                    <a:lstStyle/>
                    <a:p>
                      <a:pP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Number of </a:t>
                      </a:r>
                      <a:r>
                        <a:rPr lang="en-US" sz="1600" b="1" dirty="0" smtClean="0">
                          <a:effectLst/>
                          <a:latin typeface="Tahoma" panose="020B0604030504040204" pitchFamily="34" charset="0"/>
                          <a:ea typeface="Tahoma" panose="020B0604030504040204" pitchFamily="34" charset="0"/>
                          <a:cs typeface="Tahoma" panose="020B0604030504040204" pitchFamily="34" charset="0"/>
                        </a:rPr>
                        <a:t>test sets </a:t>
                      </a:r>
                      <a:endParaRPr lang="en-US" sz="160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64</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170</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200</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263</a:t>
                      </a:r>
                    </a:p>
                  </a:txBody>
                  <a:tcPr marL="68580" marR="68580" marT="0" marB="0" anchor="b"/>
                </a:tc>
              </a:tr>
              <a:tr h="349187">
                <a:tc>
                  <a:txBody>
                    <a:bodyPr/>
                    <a:lstStyle/>
                    <a:p>
                      <a:pP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Minimum MOR, MPa (psi)</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3.1 (455)</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3.4 (495)</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3.4 (490)</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4.2 (610)</a:t>
                      </a:r>
                    </a:p>
                  </a:txBody>
                  <a:tcPr marL="68580" marR="68580" marT="0" marB="0" anchor="b"/>
                </a:tc>
              </a:tr>
              <a:tr h="349187">
                <a:tc>
                  <a:txBody>
                    <a:bodyPr/>
                    <a:lstStyle/>
                    <a:p>
                      <a:pP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Maximum MOR, MPa (psi)</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4.5 (645)</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5.1 (740)</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5.5 (795)</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6.2 (900)</a:t>
                      </a:r>
                    </a:p>
                  </a:txBody>
                  <a:tcPr marL="68580" marR="68580" marT="0" marB="0" anchor="b"/>
                </a:tc>
              </a:tr>
              <a:tr h="349187">
                <a:tc>
                  <a:txBody>
                    <a:bodyPr/>
                    <a:lstStyle/>
                    <a:p>
                      <a:pP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Average MOR, MPa (psi)</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3.8 (551)</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4.2 (611)</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4.6 (664)</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5.0 (727)</a:t>
                      </a:r>
                    </a:p>
                  </a:txBody>
                  <a:tcPr marL="68580" marR="68580" marT="0" marB="0" anchor="b"/>
                </a:tc>
              </a:tr>
              <a:tr h="349187">
                <a:tc>
                  <a:txBody>
                    <a:bodyPr/>
                    <a:lstStyle/>
                    <a:p>
                      <a:pP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Standard deviation, MPa (psi)</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0.28 (41)</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0.30 (44)</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0.32 (47)</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0.35 (51)</a:t>
                      </a:r>
                    </a:p>
                  </a:txBody>
                  <a:tcPr marL="68580" marR="68580" marT="0" marB="0" anchor="b"/>
                </a:tc>
              </a:tr>
              <a:tr h="349187">
                <a:tc>
                  <a:txBody>
                    <a:bodyPr/>
                    <a:lstStyle/>
                    <a:p>
                      <a:pP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Coefficient of variation, %</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7</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7</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7</a:t>
                      </a:r>
                    </a:p>
                  </a:txBody>
                  <a:tcPr marL="68580" marR="68580" marT="0" marB="0" anchor="b"/>
                </a:tc>
                <a:tc>
                  <a:txBody>
                    <a:bodyPr/>
                    <a:lstStyle/>
                    <a:p>
                      <a:pPr algn="ctr">
                        <a:lnSpc>
                          <a:spcPct val="115000"/>
                        </a:lnSpc>
                        <a:spcBef>
                          <a:spcPts val="0"/>
                        </a:spcBef>
                        <a:spcAft>
                          <a:spcPts val="0"/>
                        </a:spcAft>
                      </a:pPr>
                      <a:r>
                        <a:rPr lang="en-US" sz="1600" b="1" dirty="0">
                          <a:effectLst/>
                          <a:latin typeface="Tahoma" panose="020B0604030504040204" pitchFamily="34" charset="0"/>
                          <a:ea typeface="Tahoma" panose="020B0604030504040204" pitchFamily="34" charset="0"/>
                          <a:cs typeface="Tahoma" panose="020B0604030504040204" pitchFamily="34" charset="0"/>
                        </a:rPr>
                        <a:t>7</a:t>
                      </a:r>
                    </a:p>
                  </a:txBody>
                  <a:tcPr marL="68580" marR="68580" marT="0" marB="0" anchor="b"/>
                </a:tc>
              </a:tr>
            </a:tbl>
          </a:graphicData>
        </a:graphic>
      </p:graphicFrame>
      <p:sp>
        <p:nvSpPr>
          <p:cNvPr id="5" name="TextBox 4"/>
          <p:cNvSpPr txBox="1"/>
          <p:nvPr/>
        </p:nvSpPr>
        <p:spPr>
          <a:xfrm>
            <a:off x="457200" y="5257800"/>
            <a:ext cx="2757486"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Case Studies, 2010</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7" name="Title 5"/>
          <p:cNvSpPr txBox="1">
            <a:spLocks/>
          </p:cNvSpPr>
          <p:nvPr/>
        </p:nvSpPr>
        <p:spPr>
          <a:xfrm>
            <a:off x="-152400" y="5867400"/>
            <a:ext cx="9448800" cy="3847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4400" kern="1200">
                <a:solidFill>
                  <a:schemeClr val="tx1"/>
                </a:solidFill>
                <a:latin typeface="Arial Unicode MS" pitchFamily="34" charset="-128"/>
                <a:ea typeface="Arial Unicode MS" pitchFamily="34" charset="-128"/>
                <a:cs typeface="Arial Unicode MS" pitchFamily="34" charset="-128"/>
              </a:defRPr>
            </a:lvl1pPr>
          </a:lstStyle>
          <a:p>
            <a:pPr algn="ctr"/>
            <a:r>
              <a:rPr lang="en-US" sz="185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San Diego International Airport, Airfield Paving </a:t>
            </a:r>
            <a:endParaRPr lang="en-US" sz="185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978632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2" name="TextBox 1"/>
          <p:cNvSpPr txBox="1"/>
          <p:nvPr/>
        </p:nvSpPr>
        <p:spPr>
          <a:xfrm>
            <a:off x="457200" y="2257961"/>
            <a:ext cx="8229600" cy="1323439"/>
          </a:xfrm>
          <a:prstGeom prst="rect">
            <a:avLst/>
          </a:prstGeom>
          <a:noFill/>
        </p:spPr>
        <p:txBody>
          <a:bodyPr wrap="square" rtlCol="0">
            <a:spAutoFit/>
          </a:bodyPr>
          <a:lstStyle/>
          <a:p>
            <a:r>
              <a:rPr lang="en-US" sz="2000" b="1" dirty="0" smtClean="0">
                <a:latin typeface="Tahoma" panose="020B0604030504040204" pitchFamily="34" charset="0"/>
                <a:ea typeface="Tahoma" panose="020B0604030504040204" pitchFamily="34" charset="0"/>
                <a:cs typeface="Tahoma" panose="020B0604030504040204" pitchFamily="34" charset="0"/>
              </a:rPr>
              <a:t>The efficiency of the substitution of Portland cement with the specific fly ash source is enhanced when concrete proportions and construction practice are mutually optimized, as provided in Bullets 1 and 2 on the following slides:  </a:t>
            </a:r>
          </a:p>
        </p:txBody>
      </p:sp>
      <p:sp>
        <p:nvSpPr>
          <p:cNvPr id="5" name="TextBox 4"/>
          <p:cNvSpPr txBox="1"/>
          <p:nvPr/>
        </p:nvSpPr>
        <p:spPr>
          <a:xfrm>
            <a:off x="526900" y="5680502"/>
            <a:ext cx="4331635"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Case Studies, Closing Remarks</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02527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2" name="TextBox 1"/>
          <p:cNvSpPr txBox="1"/>
          <p:nvPr/>
        </p:nvSpPr>
        <p:spPr>
          <a:xfrm>
            <a:off x="365760" y="228600"/>
            <a:ext cx="8412480" cy="5355312"/>
          </a:xfrm>
          <a:prstGeom prst="rect">
            <a:avLst/>
          </a:prstGeom>
          <a:noFill/>
        </p:spPr>
        <p:txBody>
          <a:bodyPr wrap="square" rtlCol="0">
            <a:spAutoFit/>
          </a:bodyPr>
          <a:lstStyle/>
          <a:p>
            <a:pPr marL="342900" indent="-342900">
              <a:buFont typeface="+mj-lt"/>
              <a:buAutoNum type="arabicPeriod"/>
            </a:pPr>
            <a:r>
              <a:rPr lang="en-US" b="1" dirty="0" smtClean="0">
                <a:latin typeface="Tahoma" panose="020B0604030504040204" pitchFamily="34" charset="0"/>
                <a:ea typeface="Tahoma" panose="020B0604030504040204" pitchFamily="34" charset="0"/>
                <a:cs typeface="Tahoma" panose="020B0604030504040204" pitchFamily="34" charset="0"/>
              </a:rPr>
              <a:t>Content </a:t>
            </a:r>
            <a:r>
              <a:rPr lang="en-US" b="1" dirty="0">
                <a:latin typeface="Tahoma" panose="020B0604030504040204" pitchFamily="34" charset="0"/>
                <a:ea typeface="Tahoma" panose="020B0604030504040204" pitchFamily="34" charset="0"/>
                <a:cs typeface="Tahoma" panose="020B0604030504040204" pitchFamily="34" charset="0"/>
              </a:rPr>
              <a:t>of fly ash </a:t>
            </a:r>
            <a:r>
              <a:rPr lang="en-US" b="1" dirty="0" smtClean="0">
                <a:latin typeface="Tahoma" panose="020B0604030504040204" pitchFamily="34" charset="0"/>
                <a:ea typeface="Tahoma" panose="020B0604030504040204" pitchFamily="34" charset="0"/>
                <a:cs typeface="Tahoma" panose="020B0604030504040204" pitchFamily="34" charset="0"/>
              </a:rPr>
              <a:t>is optimized/maximized to account for:</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Exposure conditions</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Reactivity of aggregates</a:t>
            </a:r>
          </a:p>
          <a:p>
            <a:pPr marL="560070" indent="-285750">
              <a:buFont typeface="Wingdings" panose="05000000000000000000" pitchFamily="2" charset="2"/>
              <a:buChar char="ü"/>
            </a:pPr>
            <a:r>
              <a:rPr lang="en-US" b="1" dirty="0">
                <a:latin typeface="Tahoma" panose="020B0604030504040204" pitchFamily="34" charset="0"/>
                <a:ea typeface="Tahoma" panose="020B0604030504040204" pitchFamily="34" charset="0"/>
                <a:cs typeface="Tahoma" panose="020B0604030504040204" pitchFamily="34" charset="0"/>
              </a:rPr>
              <a:t>Permeability limits</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Application </a:t>
            </a:r>
            <a:r>
              <a:rPr lang="en-US" b="1" dirty="0">
                <a:latin typeface="Tahoma" panose="020B0604030504040204" pitchFamily="34" charset="0"/>
                <a:ea typeface="Tahoma" panose="020B0604030504040204" pitchFamily="34" charset="0"/>
                <a:cs typeface="Tahoma" panose="020B0604030504040204" pitchFamily="34" charset="0"/>
              </a:rPr>
              <a:t>of concrete</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Heat generation and temperature rise</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Age of achieving specified strength</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Moisture retention in structures/flatwork, especially when they are designed for achieving specified strength in later ages</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Temperature during construction and initial curing</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Ambient conditions impacting loss of moisture from fresh concrete</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Construction practice, including among others:</a:t>
            </a:r>
          </a:p>
          <a:p>
            <a:pPr marL="822960" indent="-285750">
              <a:buFont typeface="Wingdings" panose="05000000000000000000" pitchFamily="2" charset="2"/>
              <a:buChar char="Ø"/>
            </a:pPr>
            <a:r>
              <a:rPr lang="en-US" b="1" dirty="0" smtClean="0">
                <a:latin typeface="Tahoma" panose="020B0604030504040204" pitchFamily="34" charset="0"/>
                <a:ea typeface="Tahoma" panose="020B0604030504040204" pitchFamily="34" charset="0"/>
                <a:cs typeface="Tahoma" panose="020B0604030504040204" pitchFamily="34" charset="0"/>
              </a:rPr>
              <a:t>Anticipated rate of evaporation prior to the initiation of curing</a:t>
            </a:r>
          </a:p>
          <a:p>
            <a:pPr marL="822960" indent="-285750">
              <a:buFont typeface="Wingdings" panose="05000000000000000000" pitchFamily="2" charset="2"/>
              <a:buChar char="Ø"/>
            </a:pPr>
            <a:r>
              <a:rPr lang="en-US" b="1" dirty="0" smtClean="0">
                <a:latin typeface="Tahoma" panose="020B0604030504040204" pitchFamily="34" charset="0"/>
                <a:ea typeface="Tahoma" panose="020B0604030504040204" pitchFamily="34" charset="0"/>
                <a:cs typeface="Tahoma" panose="020B0604030504040204" pitchFamily="34" charset="0"/>
              </a:rPr>
              <a:t>Pace of vertical forming  and formwork design</a:t>
            </a:r>
          </a:p>
          <a:p>
            <a:pPr marL="822960" indent="-285750">
              <a:buFont typeface="Wingdings" panose="05000000000000000000" pitchFamily="2" charset="2"/>
              <a:buChar char="Ø"/>
            </a:pPr>
            <a:r>
              <a:rPr lang="en-US" b="1" dirty="0" smtClean="0">
                <a:latin typeface="Tahoma" panose="020B0604030504040204" pitchFamily="34" charset="0"/>
                <a:ea typeface="Tahoma" panose="020B0604030504040204" pitchFamily="34" charset="0"/>
                <a:cs typeface="Tahoma" panose="020B0604030504040204" pitchFamily="34" charset="0"/>
              </a:rPr>
              <a:t>Time allowed prior to finishing</a:t>
            </a:r>
          </a:p>
          <a:p>
            <a:pPr marL="822960" indent="-285750">
              <a:buFont typeface="Wingdings" panose="05000000000000000000" pitchFamily="2" charset="2"/>
              <a:buChar char="Ø"/>
            </a:pPr>
            <a:r>
              <a:rPr lang="en-US" b="1" dirty="0" smtClean="0">
                <a:latin typeface="Tahoma" panose="020B0604030504040204" pitchFamily="34" charset="0"/>
                <a:ea typeface="Tahoma" panose="020B0604030504040204" pitchFamily="34" charset="0"/>
                <a:cs typeface="Tahoma" panose="020B0604030504040204" pitchFamily="34" charset="0"/>
              </a:rPr>
              <a:t>Schedule of formwork removal, shoring/reshoring</a:t>
            </a:r>
          </a:p>
          <a:p>
            <a:pPr marL="822960" indent="-285750">
              <a:buFont typeface="Wingdings" panose="05000000000000000000" pitchFamily="2" charset="2"/>
              <a:buChar char="Ø"/>
            </a:pPr>
            <a:r>
              <a:rPr lang="en-US" b="1" dirty="0" smtClean="0">
                <a:latin typeface="Tahoma" panose="020B0604030504040204" pitchFamily="34" charset="0"/>
                <a:ea typeface="Tahoma" panose="020B0604030504040204" pitchFamily="34" charset="0"/>
                <a:cs typeface="Tahoma" panose="020B0604030504040204" pitchFamily="34" charset="0"/>
              </a:rPr>
              <a:t>Schedule of posttensioning</a:t>
            </a:r>
          </a:p>
          <a:p>
            <a:pPr marL="822960" indent="-285750">
              <a:buFont typeface="Wingdings" panose="05000000000000000000" pitchFamily="2" charset="2"/>
              <a:buChar char="Ø"/>
            </a:pPr>
            <a:r>
              <a:rPr lang="en-US" b="1" dirty="0" smtClean="0">
                <a:latin typeface="Tahoma" panose="020B0604030504040204" pitchFamily="34" charset="0"/>
                <a:ea typeface="Tahoma" panose="020B0604030504040204" pitchFamily="34" charset="0"/>
                <a:cs typeface="Tahoma" panose="020B0604030504040204" pitchFamily="34" charset="0"/>
              </a:rPr>
              <a:t>Method and duration of curing</a:t>
            </a:r>
          </a:p>
          <a:p>
            <a:pPr marL="822960" indent="-285750">
              <a:buFont typeface="Wingdings" panose="05000000000000000000" pitchFamily="2" charset="2"/>
              <a:buChar char="Ø"/>
            </a:pPr>
            <a:r>
              <a:rPr lang="en-US" b="1" dirty="0" smtClean="0">
                <a:latin typeface="Tahoma" panose="020B0604030504040204" pitchFamily="34" charset="0"/>
                <a:ea typeface="Tahoma" panose="020B0604030504040204" pitchFamily="34" charset="0"/>
                <a:cs typeface="Tahoma" panose="020B0604030504040204" pitchFamily="34" charset="0"/>
              </a:rPr>
              <a:t>Optimum time of saw cutting of contraction joints (pavements) </a:t>
            </a:r>
          </a:p>
        </p:txBody>
      </p:sp>
      <p:sp>
        <p:nvSpPr>
          <p:cNvPr id="5" name="TextBox 4"/>
          <p:cNvSpPr txBox="1"/>
          <p:nvPr/>
        </p:nvSpPr>
        <p:spPr>
          <a:xfrm>
            <a:off x="526900" y="5832902"/>
            <a:ext cx="4331635"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Case Studies, Closing Remarks</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78815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49530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smtClean="0"/>
              <a:t>Stein, Ryan, Vitkus, Halverson</a:t>
            </a:r>
          </a:p>
        </p:txBody>
      </p:sp>
      <p:sp>
        <p:nvSpPr>
          <p:cNvPr id="2" name="TextBox 1"/>
          <p:cNvSpPr txBox="1"/>
          <p:nvPr/>
        </p:nvSpPr>
        <p:spPr>
          <a:xfrm>
            <a:off x="457200" y="456486"/>
            <a:ext cx="8229600" cy="5078313"/>
          </a:xfrm>
          <a:prstGeom prst="rect">
            <a:avLst/>
          </a:prstGeom>
          <a:noFill/>
        </p:spPr>
        <p:txBody>
          <a:bodyPr wrap="square" rtlCol="0">
            <a:spAutoFit/>
          </a:bodyPr>
          <a:lstStyle/>
          <a:p>
            <a:pPr marL="342900" indent="-342900">
              <a:buFont typeface="+mj-lt"/>
              <a:buAutoNum type="arabicPeriod" startAt="2"/>
            </a:pPr>
            <a:r>
              <a:rPr lang="en-US" b="1" dirty="0" smtClean="0">
                <a:latin typeface="Tahoma" panose="020B0604030504040204" pitchFamily="34" charset="0"/>
                <a:ea typeface="Tahoma" panose="020B0604030504040204" pitchFamily="34" charset="0"/>
                <a:cs typeface="Tahoma" panose="020B0604030504040204" pitchFamily="34" charset="0"/>
              </a:rPr>
              <a:t>Construction </a:t>
            </a:r>
            <a:r>
              <a:rPr lang="en-US" b="1" dirty="0">
                <a:latin typeface="Tahoma" panose="020B0604030504040204" pitchFamily="34" charset="0"/>
                <a:ea typeface="Tahoma" panose="020B0604030504040204" pitchFamily="34" charset="0"/>
                <a:cs typeface="Tahoma" panose="020B0604030504040204" pitchFamily="34" charset="0"/>
              </a:rPr>
              <a:t>practice </a:t>
            </a:r>
            <a:r>
              <a:rPr lang="en-US" b="1" dirty="0" smtClean="0">
                <a:latin typeface="Tahoma" panose="020B0604030504040204" pitchFamily="34" charset="0"/>
                <a:ea typeface="Tahoma" panose="020B0604030504040204" pitchFamily="34" charset="0"/>
                <a:cs typeface="Tahoma" panose="020B0604030504040204" pitchFamily="34" charset="0"/>
              </a:rPr>
              <a:t>is optimized for the specific mix design and consideration is given to the performance of the production cementitious blend, including at least its influence on the following properties of fresh and hardened concrete, as applicable:</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Rate of water transport to the </a:t>
            </a:r>
            <a:r>
              <a:rPr lang="en-US" b="1" dirty="0">
                <a:latin typeface="Tahoma" panose="020B0604030504040204" pitchFamily="34" charset="0"/>
                <a:ea typeface="Tahoma" panose="020B0604030504040204" pitchFamily="34" charset="0"/>
                <a:cs typeface="Tahoma" panose="020B0604030504040204" pitchFamily="34" charset="0"/>
              </a:rPr>
              <a:t>surface </a:t>
            </a:r>
            <a:r>
              <a:rPr lang="en-US" b="1" dirty="0" smtClean="0">
                <a:latin typeface="Tahoma" panose="020B0604030504040204" pitchFamily="34" charset="0"/>
                <a:ea typeface="Tahoma" panose="020B0604030504040204" pitchFamily="34" charset="0"/>
                <a:cs typeface="Tahoma" panose="020B0604030504040204" pitchFamily="34" charset="0"/>
              </a:rPr>
              <a:t>of </a:t>
            </a:r>
            <a:r>
              <a:rPr lang="en-US" b="1" dirty="0">
                <a:latin typeface="Tahoma" panose="020B0604030504040204" pitchFamily="34" charset="0"/>
                <a:ea typeface="Tahoma" panose="020B0604030504040204" pitchFamily="34" charset="0"/>
                <a:cs typeface="Tahoma" panose="020B0604030504040204" pitchFamily="34" charset="0"/>
              </a:rPr>
              <a:t>fresh concrete </a:t>
            </a:r>
            <a:r>
              <a:rPr lang="en-US" b="1" dirty="0" smtClean="0">
                <a:latin typeface="Tahoma" panose="020B0604030504040204" pitchFamily="34" charset="0"/>
                <a:ea typeface="Tahoma" panose="020B0604030504040204" pitchFamily="34" charset="0"/>
                <a:cs typeface="Tahoma" panose="020B0604030504040204" pitchFamily="34" charset="0"/>
              </a:rPr>
              <a:t>and </a:t>
            </a:r>
            <a:r>
              <a:rPr lang="en-US" b="1" dirty="0" smtClean="0">
                <a:latin typeface="Tahoma" panose="020B0604030504040204" pitchFamily="34" charset="0"/>
                <a:ea typeface="Tahoma" panose="020B0604030504040204" pitchFamily="34" charset="0"/>
                <a:cs typeface="Tahoma" panose="020B0604030504040204" pitchFamily="34" charset="0"/>
              </a:rPr>
              <a:t>critical </a:t>
            </a:r>
            <a:r>
              <a:rPr lang="en-US" b="1" dirty="0" smtClean="0">
                <a:latin typeface="Tahoma" panose="020B0604030504040204" pitchFamily="34" charset="0"/>
                <a:ea typeface="Tahoma" panose="020B0604030504040204" pitchFamily="34" charset="0"/>
                <a:cs typeface="Tahoma" panose="020B0604030504040204" pitchFamily="34" charset="0"/>
              </a:rPr>
              <a:t>rate of evaporation (for preventing plastic shrinkage cracking and optimizing protective measures prior to </a:t>
            </a:r>
            <a:r>
              <a:rPr lang="en-US" b="1" dirty="0" smtClean="0">
                <a:latin typeface="Tahoma" panose="020B0604030504040204" pitchFamily="34" charset="0"/>
                <a:ea typeface="Tahoma" panose="020B0604030504040204" pitchFamily="34" charset="0"/>
                <a:cs typeface="Tahoma" panose="020B0604030504040204" pitchFamily="34" charset="0"/>
              </a:rPr>
              <a:t>final application </a:t>
            </a:r>
            <a:r>
              <a:rPr lang="en-US" b="1" dirty="0" smtClean="0">
                <a:latin typeface="Tahoma" panose="020B0604030504040204" pitchFamily="34" charset="0"/>
                <a:ea typeface="Tahoma" panose="020B0604030504040204" pitchFamily="34" charset="0"/>
                <a:cs typeface="Tahoma" panose="020B0604030504040204" pitchFamily="34" charset="0"/>
              </a:rPr>
              <a:t>of </a:t>
            </a:r>
            <a:r>
              <a:rPr lang="en-US" b="1" dirty="0" smtClean="0">
                <a:latin typeface="Tahoma" panose="020B0604030504040204" pitchFamily="34" charset="0"/>
                <a:ea typeface="Tahoma" panose="020B0604030504040204" pitchFamily="34" charset="0"/>
                <a:cs typeface="Tahoma" panose="020B0604030504040204" pitchFamily="34" charset="0"/>
              </a:rPr>
              <a:t>curing)</a:t>
            </a:r>
            <a:endParaRPr lang="en-US" b="1" dirty="0" smtClean="0">
              <a:latin typeface="Tahoma" panose="020B0604030504040204" pitchFamily="34" charset="0"/>
              <a:ea typeface="Tahoma" panose="020B0604030504040204" pitchFamily="34" charset="0"/>
              <a:cs typeface="Tahoma" panose="020B0604030504040204" pitchFamily="34" charset="0"/>
            </a:endParaRP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Setting time </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Time during which fresh concrete transfers hydraulic pressure (for specifying pace of vertical forming and for design of formwork)</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Volume changes</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Early age gain of strength and, where applicable, of modulus of elasticity (for assessing risks of cracking and selecting cracking mitigation measures)</a:t>
            </a:r>
          </a:p>
          <a:p>
            <a:pPr marL="560070" indent="-285750">
              <a:buFont typeface="Wingdings" panose="05000000000000000000" pitchFamily="2" charset="2"/>
              <a:buChar char="ü"/>
            </a:pPr>
            <a:r>
              <a:rPr lang="en-US" b="1" dirty="0" smtClean="0">
                <a:latin typeface="Tahoma" panose="020B0604030504040204" pitchFamily="34" charset="0"/>
                <a:ea typeface="Tahoma" panose="020B0604030504040204" pitchFamily="34" charset="0"/>
                <a:cs typeface="Tahoma" panose="020B0604030504040204" pitchFamily="34" charset="0"/>
              </a:rPr>
              <a:t>Heat generation (for assessing temperature rise and planning of thermal control procedures for mass concrete), etc.  </a:t>
            </a: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526900" y="5680502"/>
            <a:ext cx="4331635" cy="415498"/>
          </a:xfrm>
          <a:prstGeom prst="rect">
            <a:avLst/>
          </a:prstGeom>
          <a:noFill/>
        </p:spPr>
        <p:txBody>
          <a:bodyPr wrap="none" rtlCol="0">
            <a:spAutoFit/>
          </a:bodyPr>
          <a:lstStyle/>
          <a:p>
            <a:r>
              <a:rPr lang="en-US" sz="21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Case Studies, Closing Remarks</a:t>
            </a:r>
            <a:endParaRPr lang="en-US" sz="2100" b="1" i="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213628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81200"/>
            <a:ext cx="9144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2514600"/>
            <a:ext cx="91440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8" descr="QA.bmp"/>
          <p:cNvPicPr>
            <a:picLocks noChangeAspect="1"/>
          </p:cNvPicPr>
          <p:nvPr/>
        </p:nvPicPr>
        <p:blipFill>
          <a:blip r:embed="rId2" cstate="print">
            <a:duotone>
              <a:schemeClr val="bg2">
                <a:shade val="45000"/>
                <a:satMod val="135000"/>
              </a:schemeClr>
              <a:prstClr val="white"/>
            </a:duotone>
          </a:blip>
          <a:srcRect t="3773" b="49691"/>
          <a:stretch>
            <a:fillRect/>
          </a:stretch>
        </p:blipFill>
        <p:spPr bwMode="auto">
          <a:xfrm>
            <a:off x="1905000" y="2971800"/>
            <a:ext cx="5257800" cy="2508826"/>
          </a:xfrm>
          <a:prstGeom prst="rect">
            <a:avLst/>
          </a:prstGeom>
          <a:noFill/>
          <a:ln w="9525">
            <a:noFill/>
            <a:miter lim="800000"/>
            <a:headEnd/>
            <a:tailEnd/>
          </a:ln>
        </p:spPr>
      </p:pic>
      <p:sp>
        <p:nvSpPr>
          <p:cNvPr id="7" name="Pentagon 6"/>
          <p:cNvSpPr/>
          <p:nvPr/>
        </p:nvSpPr>
        <p:spPr>
          <a:xfrm flipH="1">
            <a:off x="3848100" y="1371600"/>
            <a:ext cx="5295900" cy="1295400"/>
          </a:xfrm>
          <a:prstGeom prst="homePlate">
            <a:avLst>
              <a:gd name="adj" fmla="val 385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2" descr="http://cp411/sites/cpdocs/pub/templates_logos/Templates/Catalina%20Pacific%20ACCFinalwACalPortland%20Company%20Registered-1.gif"/>
          <p:cNvPicPr>
            <a:picLocks noChangeAspect="1" noChangeArrowheads="1"/>
          </p:cNvPicPr>
          <p:nvPr/>
        </p:nvPicPr>
        <p:blipFill>
          <a:blip r:embed="rId3" cstate="print"/>
          <a:srcRect/>
          <a:stretch>
            <a:fillRect/>
          </a:stretch>
        </p:blipFill>
        <p:spPr bwMode="auto">
          <a:xfrm>
            <a:off x="6819691" y="1483057"/>
            <a:ext cx="1728448" cy="817482"/>
          </a:xfrm>
          <a:prstGeom prst="rect">
            <a:avLst/>
          </a:prstGeom>
          <a:noFill/>
        </p:spPr>
      </p:pic>
      <p:pic>
        <p:nvPicPr>
          <p:cNvPr id="9" name="Picture 8" descr="Twining Logo_Large.png"/>
          <p:cNvPicPr>
            <a:picLocks noChangeAspect="1"/>
          </p:cNvPicPr>
          <p:nvPr/>
        </p:nvPicPr>
        <p:blipFill>
          <a:blip r:embed="rId4" cstate="print">
            <a:clrChange>
              <a:clrFrom>
                <a:srgbClr val="FDFDFD"/>
              </a:clrFrom>
              <a:clrTo>
                <a:srgbClr val="FDFDFD">
                  <a:alpha val="0"/>
                </a:srgbClr>
              </a:clrTo>
            </a:clrChange>
          </a:blip>
          <a:stretch>
            <a:fillRect/>
          </a:stretch>
        </p:blipFill>
        <p:spPr>
          <a:xfrm>
            <a:off x="4343400" y="1483057"/>
            <a:ext cx="2266336" cy="585470"/>
          </a:xfrm>
          <a:prstGeom prst="rect">
            <a:avLst/>
          </a:prstGeom>
        </p:spPr>
      </p:pic>
      <p:sp>
        <p:nvSpPr>
          <p:cNvPr id="10" name="Title 1"/>
          <p:cNvSpPr txBox="1">
            <a:spLocks/>
          </p:cNvSpPr>
          <p:nvPr/>
        </p:nvSpPr>
        <p:spPr>
          <a:xfrm>
            <a:off x="381000" y="1447800"/>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3200" b="1" i="0" u="none" strike="noStrike" kern="1200" cap="none" spc="0" normalizeH="0" baseline="0" noProof="0" dirty="0" smtClean="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Thank you</a:t>
            </a:r>
            <a:endParaRPr kumimoji="0" lang="en-US" sz="3200" b="1" i="0" u="none" strike="noStrike" kern="120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1571</TotalTime>
  <Words>1538</Words>
  <Application>Microsoft Office PowerPoint</Application>
  <PresentationFormat>On-screen Show (4:3)</PresentationFormat>
  <Paragraphs>216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Beneficial Use of Fly Ash for  Concrete Construction in California</vt:lpstr>
      <vt:lpstr>Use of Class F fly ash is vital to the development of concrete construction in California.  Historically the demand for it has been driven by: The hot and dry climate of many counties necessitating better control of workability The aggressive environment of some coastal and desert areas (due to the presence of chlorides) necessitating the reduction of permeability of concrete Vast lands contaminated with sulfates necessitating the enhancement of sulfate-resistance of concrete The reactivity with alkali of many siliceous aggregate deposits necessitating mitigation of deleterious expansion</vt:lpstr>
      <vt:lpstr>The demand for fly ash between 2015 and 2020 may double driven by: Growing concrete consumption State greenhouse gas legislation Limited availability of other SCM Governing concrete construction specifications requiring (i) the extension of service life, (ii) the reduction of consumption of non-renewable resources,  and (iii) the reduction of embodied energy Rapidly developing construction of tall buildings, high-speed rail, sophisticated bridges, water conveying and retaining structures, all requiring high-performance concrete Growing mass concrete construction necessitating both the reduction of heat generation and mitigation of heat induced delayed ettringite formation</vt:lpstr>
      <vt:lpstr>PowerPoint Presentation</vt:lpstr>
      <vt:lpstr>When proportioning concrete and selecting the replacement rate of Portland cement with SCM, suppliers and contractors typically consider: </vt:lpstr>
      <vt:lpstr>PowerPoint Presentation</vt:lpstr>
      <vt:lpstr>Wilshire Grand Replacement Hotel Downtown Los Angeles, Mat Foundation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Talin Astourian</dc:creator>
  <cp:lastModifiedBy>bstein</cp:lastModifiedBy>
  <cp:revision>110</cp:revision>
  <dcterms:created xsi:type="dcterms:W3CDTF">2015-04-29T20:22:22Z</dcterms:created>
  <dcterms:modified xsi:type="dcterms:W3CDTF">2015-05-06T12:45:48Z</dcterms:modified>
</cp:coreProperties>
</file>