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Default Extension="tiff" ContentType="image/tiff"/>
  <Default Extension="gif" ContentType="image/gif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autoCompressPictures="0">
  <p:sldMasterIdLst>
    <p:sldMasterId id="2147483676" r:id="rId1"/>
  </p:sldMasterIdLst>
  <p:notesMasterIdLst>
    <p:notesMasterId r:id="rId60"/>
  </p:notesMasterIdLst>
  <p:handoutMasterIdLst>
    <p:handoutMasterId r:id="rId61"/>
  </p:handoutMasterIdLst>
  <p:sldIdLst>
    <p:sldId id="309" r:id="rId2"/>
    <p:sldId id="372" r:id="rId3"/>
    <p:sldId id="331" r:id="rId4"/>
    <p:sldId id="332" r:id="rId5"/>
    <p:sldId id="333" r:id="rId6"/>
    <p:sldId id="334" r:id="rId7"/>
    <p:sldId id="335" r:id="rId8"/>
    <p:sldId id="337" r:id="rId9"/>
    <p:sldId id="328" r:id="rId10"/>
    <p:sldId id="338" r:id="rId11"/>
    <p:sldId id="396" r:id="rId12"/>
    <p:sldId id="340" r:id="rId13"/>
    <p:sldId id="398" r:id="rId14"/>
    <p:sldId id="342" r:id="rId15"/>
    <p:sldId id="343" r:id="rId16"/>
    <p:sldId id="401" r:id="rId17"/>
    <p:sldId id="344" r:id="rId18"/>
    <p:sldId id="385" r:id="rId19"/>
    <p:sldId id="345" r:id="rId20"/>
    <p:sldId id="346" r:id="rId21"/>
    <p:sldId id="347" r:id="rId22"/>
    <p:sldId id="348" r:id="rId23"/>
    <p:sldId id="349" r:id="rId24"/>
    <p:sldId id="341" r:id="rId25"/>
    <p:sldId id="374" r:id="rId26"/>
    <p:sldId id="375" r:id="rId27"/>
    <p:sldId id="376" r:id="rId28"/>
    <p:sldId id="377" r:id="rId29"/>
    <p:sldId id="378" r:id="rId30"/>
    <p:sldId id="399" r:id="rId31"/>
    <p:sldId id="360" r:id="rId32"/>
    <p:sldId id="336" r:id="rId33"/>
    <p:sldId id="352" r:id="rId34"/>
    <p:sldId id="353" r:id="rId35"/>
    <p:sldId id="389" r:id="rId36"/>
    <p:sldId id="390" r:id="rId37"/>
    <p:sldId id="397" r:id="rId38"/>
    <p:sldId id="351" r:id="rId39"/>
    <p:sldId id="381" r:id="rId40"/>
    <p:sldId id="382" r:id="rId41"/>
    <p:sldId id="380" r:id="rId42"/>
    <p:sldId id="362" r:id="rId43"/>
    <p:sldId id="383" r:id="rId44"/>
    <p:sldId id="386" r:id="rId45"/>
    <p:sldId id="355" r:id="rId46"/>
    <p:sldId id="350" r:id="rId47"/>
    <p:sldId id="392" r:id="rId48"/>
    <p:sldId id="365" r:id="rId49"/>
    <p:sldId id="391" r:id="rId50"/>
    <p:sldId id="393" r:id="rId51"/>
    <p:sldId id="394" r:id="rId52"/>
    <p:sldId id="395" r:id="rId53"/>
    <p:sldId id="371" r:id="rId54"/>
    <p:sldId id="400" r:id="rId55"/>
    <p:sldId id="356" r:id="rId56"/>
    <p:sldId id="358" r:id="rId57"/>
    <p:sldId id="359" r:id="rId58"/>
    <p:sldId id="330" r:id="rId59"/>
  </p:sldIdLst>
  <p:sldSz cx="9144000" cy="5143500" type="screen16x9"/>
  <p:notesSz cx="7010400" cy="9296400"/>
  <p:embeddedFontLst>
    <p:embeddedFont>
      <p:font typeface="Calibri" pitchFamily="34" charset="0"/>
      <p:regular r:id="rId62"/>
      <p:bold r:id="rId63"/>
      <p:italic r:id="rId64"/>
      <p:boldItalic r:id="rId65"/>
    </p:embeddedFont>
  </p:embeddedFontLst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5560"/>
    <a:srgbClr val="CF4D2E"/>
    <a:srgbClr val="EE3124"/>
  </p:clrMru>
</p:presentationPr>
</file>

<file path=ppt/tableStyles.xml><?xml version="1.0" encoding="utf-8"?>
<a:tblStyleLst xmlns:a="http://schemas.openxmlformats.org/drawingml/2006/main" def="{B5B9EC2A-2D1A-4C04-88BF-FC75BE314294}">
  <a:tblStyle styleId="{B5B9EC2A-2D1A-4C04-88BF-FC75BE314294}" styleName="Table_0"/>
  <a:tblStyle styleId="{CD2891F2-8A1F-4FF4-B426-2651476BED78}" styleName="Table_1"/>
  <a:tblStyle styleId="{DE72EEC9-D760-4E87-95D2-FDB00951BC1F}" styleName="Table_2"/>
  <a:tblStyle styleId="{8505D30B-C4DB-4B16-8647-75A00696618A}" styleName="Table_3"/>
  <a:tblStyle styleId="{D79DBF4F-BC8E-41F6-B5D6-5E10A9668A8A}" styleName="Table_4"/>
  <a:tblStyle styleId="{C9CE7B58-D9AF-42E5-9FC0-8D835CEE6237}" styleName="Table_5"/>
  <a:tblStyle styleId="{902584C2-078A-49D4-8F68-0CCD5A0EA769}" styleName="Table_6"/>
  <a:tblStyle styleId="{882A0C61-678F-4022-BCE2-F6A703508BCB}" styleName="Table_7"/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713" autoAdjust="0"/>
  </p:normalViewPr>
  <p:slideViewPr>
    <p:cSldViewPr>
      <p:cViewPr>
        <p:scale>
          <a:sx n="100" d="100"/>
          <a:sy n="100" d="100"/>
        </p:scale>
        <p:origin x="-984" y="-34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3852" y="-96"/>
      </p:cViewPr>
      <p:guideLst>
        <p:guide orient="horz" pos="2928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2.fntdata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3.fntdata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1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458D5B-022C-469E-96BB-C9E526CFDFC7}" type="datetimeFigureOut">
              <a:rPr lang="en-US" smtClean="0"/>
              <a:pPr/>
              <a:t>8/12/2015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31B43F-F168-4EAB-B0EB-249EF391783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Avenir 35 Light" pitchFamily="34" charset="0"/>
              </a:defRPr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5pPr>
            <a:lvl6pPr marL="2286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6pPr>
            <a:lvl7pPr marL="3200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7pPr>
            <a:lvl8pPr marL="4572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8pPr>
            <a:lvl9pPr marL="6400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 lang="en-US" dirty="0"/>
          </a:p>
        </p:txBody>
      </p:sp>
      <p:sp>
        <p:nvSpPr>
          <p:cNvPr id="3" name="Shape 3"/>
          <p:cNvSpPr txBox="1">
            <a:spLocks noGrp="1"/>
          </p:cNvSpPr>
          <p:nvPr>
            <p:ph type="dt" idx="10"/>
          </p:nvPr>
        </p:nvSpPr>
        <p:spPr>
          <a:xfrm>
            <a:off x="3970337" y="0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Avenir 35 Light" pitchFamily="34" charset="0"/>
              </a:defRPr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5pPr>
            <a:lvl6pPr marL="2286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6pPr>
            <a:lvl7pPr marL="3200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7pPr>
            <a:lvl8pPr marL="4572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8pPr>
            <a:lvl9pPr marL="6400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 lang="en-US" dirty="0"/>
          </a:p>
        </p:txBody>
      </p:sp>
      <p:sp>
        <p:nvSpPr>
          <p:cNvPr id="4" name="Shape 4"/>
          <p:cNvSpPr>
            <a:spLocks noGrp="1" noRot="1" noChangeAspect="1"/>
          </p:cNvSpPr>
          <p:nvPr>
            <p:ph type="sldImg" idx="3"/>
          </p:nvPr>
        </p:nvSpPr>
        <p:spPr>
          <a:xfrm>
            <a:off x="406400" y="696912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5" name="Shape 5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49" cy="41830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6" name="Shape 6"/>
          <p:cNvSpPr txBox="1">
            <a:spLocks noGrp="1"/>
          </p:cNvSpPr>
          <p:nvPr>
            <p:ph type="ftr" idx="11"/>
          </p:nvPr>
        </p:nvSpPr>
        <p:spPr>
          <a:xfrm>
            <a:off x="0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Avenir 35 Light" pitchFamily="34" charset="0"/>
              </a:defRPr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5pPr>
            <a:lvl6pPr marL="2286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6pPr>
            <a:lvl7pPr marL="3200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7pPr>
            <a:lvl8pPr marL="4572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8pPr>
            <a:lvl9pPr marL="6400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 lang="en-US" dirty="0"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b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 baseline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lvl="0" indent="0">
              <a:spcBef>
                <a:spcPts val="0"/>
              </a:spcBef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buClr>
                  <a:srgbClr val="000000"/>
                </a:buClr>
                <a:buSzPct val="25000"/>
                <a:buFont typeface="Calibri"/>
                <a:buNone/>
              </a:pPr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venir 35 Light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Shape 705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706" name="Shape 706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49" cy="4183061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707" name="Shape 707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 sz="1800" b="0" i="0" u="none" strike="noStrike" cap="none" baseline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Calibri"/>
                <a:buNone/>
              </a:pPr>
              <a:t>1</a:t>
            </a:fld>
            <a:endParaRPr lang="en-US" sz="1800" b="0" i="0" u="none" strike="noStrike" cap="none" baseline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Shape 705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706" name="Shape 706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49" cy="4183061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707" name="Shape 707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 sz="1800" b="0" i="0" u="none" strike="noStrike" cap="none" baseline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Calibri"/>
                <a:buNone/>
              </a:pPr>
              <a:t>11</a:t>
            </a:fld>
            <a:endParaRPr lang="en-US" sz="1800" b="0" i="0" u="none" strike="noStrike" cap="none" baseline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Shape 705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706" name="Shape 706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49" cy="4183061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707" name="Shape 707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 sz="1800" b="0" i="0" u="none" strike="noStrike" cap="none" baseline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Calibri"/>
                <a:buNone/>
              </a:pPr>
              <a:t>13</a:t>
            </a:fld>
            <a:endParaRPr lang="en-US" sz="1800" b="0" i="0" u="none" strike="noStrike" cap="none" baseline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Shape 705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706" name="Shape 706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49" cy="4183061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707" name="Shape 707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 sz="1800" b="0" i="0" u="none" strike="noStrike" cap="none" baseline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Calibri"/>
                <a:buNone/>
              </a:pPr>
              <a:t>30</a:t>
            </a:fld>
            <a:endParaRPr lang="en-US" sz="1800" b="0" i="0" u="none" strike="noStrike" cap="none" baseline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Shape 705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706" name="Shape 706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49" cy="4183061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707" name="Shape 707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 sz="1800" b="0" i="0" u="none" strike="noStrike" cap="none" baseline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Calibri"/>
                <a:buNone/>
              </a:pPr>
              <a:t>37</a:t>
            </a:fld>
            <a:endParaRPr lang="en-US" sz="1800" b="0" i="0" u="none" strike="noStrike" cap="none" baseline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Shape 705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706" name="Shape 706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49" cy="4183061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707" name="Shape 707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 sz="1800" b="0" i="0" u="none" strike="noStrike" cap="none" baseline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Calibri"/>
                <a:buNone/>
              </a:pPr>
              <a:t>44</a:t>
            </a:fld>
            <a:endParaRPr lang="en-US" sz="1800" b="0" i="0" u="none" strike="noStrike" cap="none" baseline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Shape 705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706" name="Shape 706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49" cy="4183061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707" name="Shape 707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 sz="1800" b="0" i="0" u="none" strike="noStrike" cap="none" baseline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Calibri"/>
                <a:buNone/>
              </a:pPr>
              <a:t>54</a:t>
            </a:fld>
            <a:endParaRPr lang="en-US" sz="1800" b="0" i="0" u="none" strike="noStrike" cap="none" baseline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Text with bullets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 hasCustomPrompt="1"/>
          </p:nvPr>
        </p:nvSpPr>
        <p:spPr>
          <a:xfrm>
            <a:off x="457200" y="285750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spcBef>
                <a:spcPts val="0"/>
              </a:spcBef>
              <a:spcAft>
                <a:spcPts val="0"/>
              </a:spcAft>
              <a:defRPr baseline="0"/>
            </a:lvl1pPr>
            <a:lvl2pPr algn="l" rtl="0">
              <a:spcBef>
                <a:spcPts val="0"/>
              </a:spcBef>
              <a:spcAft>
                <a:spcPts val="0"/>
              </a:spcAft>
              <a:defRPr/>
            </a:lvl2pPr>
            <a:lvl3pPr algn="l" rtl="0">
              <a:spcBef>
                <a:spcPts val="0"/>
              </a:spcBef>
              <a:spcAft>
                <a:spcPts val="0"/>
              </a:spcAft>
              <a:defRPr/>
            </a:lvl3pPr>
            <a:lvl4pPr algn="l" rtl="0">
              <a:spcBef>
                <a:spcPts val="0"/>
              </a:spcBef>
              <a:spcAft>
                <a:spcPts val="0"/>
              </a:spcAft>
              <a:defRPr/>
            </a:lvl4pPr>
            <a:lvl5pPr algn="l" rtl="0">
              <a:spcBef>
                <a:spcPts val="0"/>
              </a:spcBef>
              <a:spcAft>
                <a:spcPts val="0"/>
              </a:spcAft>
              <a:defRPr/>
            </a:lvl5pPr>
            <a:lvl6pPr marL="457200" algn="l" rtl="0">
              <a:spcBef>
                <a:spcPts val="0"/>
              </a:spcBef>
              <a:spcAft>
                <a:spcPts val="0"/>
              </a:spcAft>
              <a:defRPr/>
            </a:lvl6pPr>
            <a:lvl7pPr marL="914400" algn="l" rtl="0">
              <a:spcBef>
                <a:spcPts val="0"/>
              </a:spcBef>
              <a:spcAft>
                <a:spcPts val="0"/>
              </a:spcAft>
              <a:defRPr/>
            </a:lvl7pPr>
            <a:lvl8pPr marL="1371600" algn="l" rtl="0">
              <a:spcBef>
                <a:spcPts val="0"/>
              </a:spcBef>
              <a:spcAft>
                <a:spcPts val="0"/>
              </a:spcAft>
              <a:defRPr/>
            </a:lvl8pPr>
            <a:lvl9pPr marL="1828800" algn="l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r>
              <a:rPr lang="en-US" dirty="0" smtClean="0"/>
              <a:t>Title goes here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1276350"/>
            <a:ext cx="8229600" cy="3124200"/>
          </a:xfrm>
        </p:spPr>
        <p:txBody>
          <a:bodyPr/>
          <a:lstStyle>
            <a:lvl1pPr>
              <a:spcAft>
                <a:spcPts val="500"/>
              </a:spcAft>
              <a:defRPr/>
            </a:lvl1pPr>
            <a:lvl2pPr>
              <a:defRPr baseline="0">
                <a:latin typeface="Avenir 35 Light" pitchFamily="34" charset="0"/>
              </a:defRPr>
            </a:lvl2pPr>
            <a:lvl3pPr>
              <a:defRPr>
                <a:latin typeface="Avenir 35 Light" pitchFamily="34" charset="0"/>
              </a:defRPr>
            </a:lvl3pPr>
          </a:lstStyle>
          <a:p>
            <a:pPr lvl="0"/>
            <a:r>
              <a:rPr lang="en-US" dirty="0" smtClean="0"/>
              <a:t>Text goes here</a:t>
            </a:r>
          </a:p>
          <a:p>
            <a:pPr lvl="0"/>
            <a:endParaRPr lang="en-US" dirty="0" smtClean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Slide - Text without bullets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 hasCustomPrompt="1"/>
          </p:nvPr>
        </p:nvSpPr>
        <p:spPr>
          <a:xfrm>
            <a:off x="457200" y="285750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spcBef>
                <a:spcPts val="0"/>
              </a:spcBef>
              <a:spcAft>
                <a:spcPts val="0"/>
              </a:spcAft>
              <a:defRPr baseline="0"/>
            </a:lvl1pPr>
            <a:lvl2pPr algn="l" rtl="0">
              <a:spcBef>
                <a:spcPts val="0"/>
              </a:spcBef>
              <a:spcAft>
                <a:spcPts val="0"/>
              </a:spcAft>
              <a:defRPr/>
            </a:lvl2pPr>
            <a:lvl3pPr algn="l" rtl="0">
              <a:spcBef>
                <a:spcPts val="0"/>
              </a:spcBef>
              <a:spcAft>
                <a:spcPts val="0"/>
              </a:spcAft>
              <a:defRPr/>
            </a:lvl3pPr>
            <a:lvl4pPr algn="l" rtl="0">
              <a:spcBef>
                <a:spcPts val="0"/>
              </a:spcBef>
              <a:spcAft>
                <a:spcPts val="0"/>
              </a:spcAft>
              <a:defRPr/>
            </a:lvl4pPr>
            <a:lvl5pPr algn="l" rtl="0">
              <a:spcBef>
                <a:spcPts val="0"/>
              </a:spcBef>
              <a:spcAft>
                <a:spcPts val="0"/>
              </a:spcAft>
              <a:defRPr/>
            </a:lvl5pPr>
            <a:lvl6pPr marL="457200" algn="l" rtl="0">
              <a:spcBef>
                <a:spcPts val="0"/>
              </a:spcBef>
              <a:spcAft>
                <a:spcPts val="0"/>
              </a:spcAft>
              <a:defRPr/>
            </a:lvl6pPr>
            <a:lvl7pPr marL="914400" algn="l" rtl="0">
              <a:spcBef>
                <a:spcPts val="0"/>
              </a:spcBef>
              <a:spcAft>
                <a:spcPts val="0"/>
              </a:spcAft>
              <a:defRPr/>
            </a:lvl7pPr>
            <a:lvl8pPr marL="1371600" algn="l" rtl="0">
              <a:spcBef>
                <a:spcPts val="0"/>
              </a:spcBef>
              <a:spcAft>
                <a:spcPts val="0"/>
              </a:spcAft>
              <a:defRPr/>
            </a:lvl8pPr>
            <a:lvl9pPr marL="1828800" algn="l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r>
              <a:rPr lang="en-US" dirty="0" smtClean="0"/>
              <a:t>Title goes here</a:t>
            </a:r>
            <a:endParaRPr dirty="0"/>
          </a:p>
        </p:txBody>
      </p:sp>
      <p:sp>
        <p:nvSpPr>
          <p:cNvPr id="46" name="Shape 46"/>
          <p:cNvSpPr txBox="1">
            <a:spLocks noGrp="1"/>
          </p:cNvSpPr>
          <p:nvPr>
            <p:ph type="body" idx="1" hasCustomPrompt="1"/>
          </p:nvPr>
        </p:nvSpPr>
        <p:spPr>
          <a:xfrm>
            <a:off x="457200" y="1276350"/>
            <a:ext cx="8229600" cy="3124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algn="l" rtl="0">
              <a:spcBef>
                <a:spcPts val="0"/>
              </a:spcBef>
              <a:buClr>
                <a:srgbClr val="595959"/>
              </a:buClr>
              <a:buFont typeface="Open Sans"/>
              <a:buNone/>
              <a:defRPr baseline="0"/>
            </a:lvl1pPr>
            <a:lvl2pPr marL="457200" indent="0" rtl="0">
              <a:spcBef>
                <a:spcPts val="0"/>
              </a:spcBef>
              <a:buNone/>
              <a:defRPr/>
            </a:lvl2pPr>
            <a:lvl3pPr marL="914400" indent="0" rtl="0">
              <a:spcBef>
                <a:spcPts val="0"/>
              </a:spcBef>
              <a:buNone/>
              <a:defRPr/>
            </a:lvl3pPr>
            <a:lvl4pPr marL="1371600" indent="0" rtl="0">
              <a:spcBef>
                <a:spcPts val="0"/>
              </a:spcBef>
              <a:buNone/>
              <a:defRPr/>
            </a:lvl4pPr>
            <a:lvl5pPr marL="1828800" indent="0" rtl="0">
              <a:spcBef>
                <a:spcPts val="0"/>
              </a:spcBef>
              <a:buNone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r>
              <a:rPr lang="en-US" dirty="0" smtClean="0"/>
              <a:t>Non-bulleted text goes here</a:t>
            </a:r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 Slide - Inset Picture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>
            <a:spLocks noGrp="1"/>
          </p:cNvSpPr>
          <p:nvPr>
            <p:ph type="title" hasCustomPrompt="1"/>
          </p:nvPr>
        </p:nvSpPr>
        <p:spPr>
          <a:xfrm>
            <a:off x="4953000" y="590550"/>
            <a:ext cx="3505200" cy="7048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spcBef>
                <a:spcPts val="0"/>
              </a:spcBef>
              <a:defRPr sz="2000" baseline="0"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r>
              <a:rPr lang="en-US" dirty="0" smtClean="0"/>
              <a:t>Title goes here</a:t>
            </a:r>
            <a:endParaRPr dirty="0"/>
          </a:p>
        </p:txBody>
      </p:sp>
      <p:sp>
        <p:nvSpPr>
          <p:cNvPr id="66" name="Shape 66"/>
          <p:cNvSpPr>
            <a:spLocks noGrp="1"/>
          </p:cNvSpPr>
          <p:nvPr>
            <p:ph type="pic" idx="2" hasCustomPrompt="1"/>
          </p:nvPr>
        </p:nvSpPr>
        <p:spPr>
          <a:xfrm>
            <a:off x="533400" y="590550"/>
            <a:ext cx="4038600" cy="39624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Insert picture here</a:t>
            </a:r>
            <a:endParaRPr lang="en-US" dirty="0"/>
          </a:p>
        </p:txBody>
      </p:sp>
      <p:sp>
        <p:nvSpPr>
          <p:cNvPr id="70" name="Shape 70"/>
          <p:cNvSpPr txBox="1">
            <a:spLocks noGrp="1"/>
          </p:cNvSpPr>
          <p:nvPr>
            <p:ph type="body" idx="5" hasCustomPrompt="1"/>
          </p:nvPr>
        </p:nvSpPr>
        <p:spPr>
          <a:xfrm>
            <a:off x="4953000" y="1581150"/>
            <a:ext cx="3505200" cy="2286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-274320" rtl="0">
              <a:spcBef>
                <a:spcPts val="0"/>
              </a:spcBef>
              <a:buClr>
                <a:srgbClr val="595959"/>
              </a:buClr>
              <a:buFont typeface="Arial" pitchFamily="34" charset="0"/>
              <a:buChar char="•"/>
              <a:defRPr baseline="0"/>
            </a:lvl1pPr>
            <a:lvl2pPr marL="457200" indent="0" rtl="0">
              <a:spcBef>
                <a:spcPts val="0"/>
              </a:spcBef>
              <a:buFont typeface="Open Sans"/>
              <a:buNone/>
              <a:defRPr/>
            </a:lvl2pPr>
            <a:lvl3pPr marL="914400" indent="0" rtl="0">
              <a:spcBef>
                <a:spcPts val="0"/>
              </a:spcBef>
              <a:buFont typeface="Open Sans"/>
              <a:buNone/>
              <a:defRPr/>
            </a:lvl3pPr>
            <a:lvl4pPr marL="1371600" indent="0" rtl="0">
              <a:spcBef>
                <a:spcPts val="0"/>
              </a:spcBef>
              <a:buFont typeface="Open Sans"/>
              <a:buNone/>
              <a:defRPr/>
            </a:lvl4pPr>
            <a:lvl5pPr marL="1828800" indent="0" rtl="0">
              <a:spcBef>
                <a:spcPts val="0"/>
              </a:spcBef>
              <a:buFont typeface="Open Sans"/>
              <a:buNone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r>
              <a:rPr lang="en-US" dirty="0" smtClean="0"/>
              <a:t>Text goes here</a:t>
            </a:r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Slide - Large Picture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>
            <a:spLocks noGrp="1"/>
          </p:cNvSpPr>
          <p:nvPr>
            <p:ph type="title" hasCustomPrompt="1"/>
          </p:nvPr>
        </p:nvSpPr>
        <p:spPr>
          <a:xfrm>
            <a:off x="4953000" y="438150"/>
            <a:ext cx="3505200" cy="7048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spcBef>
                <a:spcPts val="0"/>
              </a:spcBef>
              <a:defRPr sz="2000" baseline="0"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r>
              <a:rPr lang="en-US" dirty="0" smtClean="0"/>
              <a:t>Title goes here</a:t>
            </a:r>
            <a:endParaRPr dirty="0"/>
          </a:p>
        </p:txBody>
      </p:sp>
      <p:sp>
        <p:nvSpPr>
          <p:cNvPr id="66" name="Shape 66"/>
          <p:cNvSpPr>
            <a:spLocks noGrp="1"/>
          </p:cNvSpPr>
          <p:nvPr>
            <p:ph type="pic" idx="2" hasCustomPrompt="1"/>
          </p:nvPr>
        </p:nvSpPr>
        <p:spPr>
          <a:xfrm>
            <a:off x="0" y="0"/>
            <a:ext cx="4572000" cy="485775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Insert picture here</a:t>
            </a:r>
            <a:endParaRPr lang="en-US" dirty="0"/>
          </a:p>
        </p:txBody>
      </p:sp>
      <p:sp>
        <p:nvSpPr>
          <p:cNvPr id="70" name="Shape 70"/>
          <p:cNvSpPr txBox="1">
            <a:spLocks noGrp="1"/>
          </p:cNvSpPr>
          <p:nvPr>
            <p:ph type="body" idx="5" hasCustomPrompt="1"/>
          </p:nvPr>
        </p:nvSpPr>
        <p:spPr>
          <a:xfrm>
            <a:off x="4953000" y="1276350"/>
            <a:ext cx="3505200" cy="3124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-274320" rtl="0">
              <a:spcBef>
                <a:spcPts val="0"/>
              </a:spcBef>
              <a:buClr>
                <a:srgbClr val="595959"/>
              </a:buClr>
              <a:buFont typeface="Arial" pitchFamily="34" charset="0"/>
              <a:buChar char="•"/>
              <a:defRPr baseline="0"/>
            </a:lvl1pPr>
            <a:lvl2pPr marL="457200" indent="0" rtl="0">
              <a:spcBef>
                <a:spcPts val="0"/>
              </a:spcBef>
              <a:buFont typeface="Open Sans"/>
              <a:buNone/>
              <a:defRPr/>
            </a:lvl2pPr>
            <a:lvl3pPr marL="914400" indent="0" rtl="0">
              <a:spcBef>
                <a:spcPts val="0"/>
              </a:spcBef>
              <a:buFont typeface="Open Sans"/>
              <a:buNone/>
              <a:defRPr/>
            </a:lvl3pPr>
            <a:lvl4pPr marL="1371600" indent="0" rtl="0">
              <a:spcBef>
                <a:spcPts val="0"/>
              </a:spcBef>
              <a:buFont typeface="Open Sans"/>
              <a:buNone/>
              <a:defRPr/>
            </a:lvl4pPr>
            <a:lvl5pPr marL="1828800" indent="0" rtl="0">
              <a:spcBef>
                <a:spcPts val="0"/>
              </a:spcBef>
              <a:buFont typeface="Open Sans"/>
              <a:buNone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r>
              <a:rPr lang="en-US" dirty="0" smtClean="0"/>
              <a:t>Text goes here</a:t>
            </a:r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 &amp; A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/>
          </p:cNvSpPr>
          <p:nvPr>
            <p:ph type="pic" idx="2" hasCustomPrompt="1"/>
          </p:nvPr>
        </p:nvSpPr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Insert picture here</a:t>
            </a:r>
            <a:endParaRPr lang="en-US" dirty="0"/>
          </a:p>
        </p:txBody>
      </p:sp>
      <p:sp>
        <p:nvSpPr>
          <p:cNvPr id="3" name="Shape 697"/>
          <p:cNvSpPr txBox="1"/>
          <p:nvPr userDrawn="1"/>
        </p:nvSpPr>
        <p:spPr>
          <a:xfrm>
            <a:off x="0" y="2647950"/>
            <a:ext cx="9180511" cy="1752600"/>
          </a:xfrm>
          <a:prstGeom prst="rect">
            <a:avLst/>
          </a:prstGeom>
          <a:solidFill>
            <a:srgbClr val="455560">
              <a:alpha val="90000"/>
            </a:srgb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 dirty="0">
              <a:solidFill>
                <a:srgbClr val="EE312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Shape 698"/>
          <p:cNvSpPr txBox="1"/>
          <p:nvPr userDrawn="1"/>
        </p:nvSpPr>
        <p:spPr>
          <a:xfrm>
            <a:off x="5334000" y="3333750"/>
            <a:ext cx="838199" cy="2158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-US" sz="800" b="1" i="0" u="none" strike="noStrike" cap="none" baseline="0" dirty="0" smtClean="0">
                <a:solidFill>
                  <a:schemeClr val="lt1"/>
                </a:solidFill>
                <a:latin typeface="Avenir 35 Light" pitchFamily="34" charset="0"/>
                <a:sym typeface="Arial"/>
              </a:rPr>
              <a:t>Twining,</a:t>
            </a:r>
            <a:r>
              <a:rPr lang="en-US" sz="800" b="1" i="0" u="none" strike="noStrike" cap="none" dirty="0" smtClean="0">
                <a:solidFill>
                  <a:schemeClr val="lt1"/>
                </a:solidFill>
                <a:latin typeface="Avenir 35 Light" pitchFamily="34" charset="0"/>
                <a:sym typeface="Arial"/>
              </a:rPr>
              <a:t> </a:t>
            </a:r>
            <a:r>
              <a:rPr lang="en-US" sz="800" b="1" i="0" u="none" strike="noStrike" cap="none" baseline="0" dirty="0" smtClean="0">
                <a:solidFill>
                  <a:schemeClr val="lt1"/>
                </a:solidFill>
                <a:latin typeface="Avenir 35 Light" pitchFamily="34" charset="0"/>
                <a:sym typeface="Arial"/>
              </a:rPr>
              <a:t>Inc</a:t>
            </a:r>
            <a:r>
              <a:rPr lang="en-US" sz="800" b="1" i="0" u="none" strike="noStrike" cap="none" baseline="0" dirty="0">
                <a:solidFill>
                  <a:schemeClr val="lt1"/>
                </a:solidFill>
                <a:latin typeface="Avenir 35 Light" pitchFamily="34" charset="0"/>
                <a:sym typeface="Arial"/>
              </a:rPr>
              <a:t>.</a:t>
            </a:r>
          </a:p>
        </p:txBody>
      </p:sp>
      <p:cxnSp>
        <p:nvCxnSpPr>
          <p:cNvPr id="5" name="Shape 699"/>
          <p:cNvCxnSpPr/>
          <p:nvPr userDrawn="1"/>
        </p:nvCxnSpPr>
        <p:spPr>
          <a:xfrm>
            <a:off x="4953000" y="3257550"/>
            <a:ext cx="0" cy="533399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6" name="Shape 700"/>
          <p:cNvSpPr txBox="1"/>
          <p:nvPr userDrawn="1"/>
        </p:nvSpPr>
        <p:spPr>
          <a:xfrm>
            <a:off x="4953000" y="3562350"/>
            <a:ext cx="1600199" cy="2301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-US" sz="900" b="0" i="0" u="none" strike="noStrike" cap="none" baseline="0" dirty="0">
                <a:solidFill>
                  <a:schemeClr val="lt1"/>
                </a:solidFill>
                <a:latin typeface="Avenir 35 Light" pitchFamily="34" charset="0"/>
                <a:sym typeface="Arial"/>
              </a:rPr>
              <a:t>2 0 1 </a:t>
            </a:r>
            <a:r>
              <a:rPr lang="en-US" sz="900" b="0" i="0" u="none" strike="noStrike" cap="none" baseline="0" dirty="0" smtClean="0">
                <a:solidFill>
                  <a:schemeClr val="lt1"/>
                </a:solidFill>
                <a:latin typeface="Avenir 35 Light" pitchFamily="34" charset="0"/>
                <a:sym typeface="Arial"/>
              </a:rPr>
              <a:t>5</a:t>
            </a:r>
            <a:endParaRPr lang="en-US" sz="900" b="0" i="0" u="none" strike="noStrike" cap="none" baseline="0" dirty="0">
              <a:solidFill>
                <a:schemeClr val="lt1"/>
              </a:solidFill>
              <a:latin typeface="Avenir 35 Light" pitchFamily="34" charset="0"/>
              <a:sym typeface="Arial"/>
            </a:endParaRPr>
          </a:p>
        </p:txBody>
      </p:sp>
      <p:sp>
        <p:nvSpPr>
          <p:cNvPr id="7" name="Shape 701"/>
          <p:cNvSpPr txBox="1"/>
          <p:nvPr userDrawn="1"/>
        </p:nvSpPr>
        <p:spPr>
          <a:xfrm>
            <a:off x="914400" y="3560762"/>
            <a:ext cx="3809999" cy="3079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r>
              <a:rPr lang="en-US" dirty="0" smtClean="0">
                <a:solidFill>
                  <a:srgbClr val="FFFFFF"/>
                </a:solidFill>
                <a:latin typeface="Avenir 35 Light" pitchFamily="34" charset="0"/>
              </a:rPr>
              <a:t>Date</a:t>
            </a:r>
            <a:endParaRPr lang="en-US" sz="1400" b="0" i="0" u="none" strike="noStrike" cap="none" baseline="0" dirty="0">
              <a:solidFill>
                <a:srgbClr val="FFFFFF"/>
              </a:solidFill>
              <a:latin typeface="Avenir 35 Light" pitchFamily="34" charset="0"/>
              <a:sym typeface="Arial"/>
            </a:endParaRPr>
          </a:p>
        </p:txBody>
      </p:sp>
      <p:sp>
        <p:nvSpPr>
          <p:cNvPr id="8" name="Shape 702"/>
          <p:cNvSpPr txBox="1"/>
          <p:nvPr userDrawn="1"/>
        </p:nvSpPr>
        <p:spPr>
          <a:xfrm>
            <a:off x="914400" y="3113086"/>
            <a:ext cx="4114800" cy="5238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r>
              <a:rPr lang="en-US" sz="2800" b="0" i="0" u="none" strike="noStrike" cap="none" baseline="0" dirty="0" smtClean="0">
                <a:solidFill>
                  <a:srgbClr val="FFFFFF"/>
                </a:solidFill>
                <a:latin typeface="Avenir 35 Light" pitchFamily="34" charset="0"/>
                <a:sym typeface="Arial"/>
              </a:rPr>
              <a:t>Title</a:t>
            </a:r>
            <a:r>
              <a:rPr lang="en-US" sz="2800" b="0" i="0" u="none" strike="noStrike" cap="none" dirty="0" smtClean="0">
                <a:solidFill>
                  <a:srgbClr val="FFFFFF"/>
                </a:solidFill>
                <a:latin typeface="Avenir 35 Light" pitchFamily="34" charset="0"/>
                <a:sym typeface="Arial"/>
              </a:rPr>
              <a:t> goes here</a:t>
            </a:r>
            <a:endParaRPr lang="en-US" sz="2800" b="0" i="0" u="none" strike="noStrike" cap="none" baseline="0" dirty="0">
              <a:solidFill>
                <a:srgbClr val="FFFFFF"/>
              </a:solidFill>
              <a:latin typeface="Avenir 35 Light" pitchFamily="34" charset="0"/>
              <a:sym typeface="Arial"/>
            </a:endParaRPr>
          </a:p>
        </p:txBody>
      </p:sp>
      <p:cxnSp>
        <p:nvCxnSpPr>
          <p:cNvPr id="9" name="Shape 703"/>
          <p:cNvCxnSpPr/>
          <p:nvPr userDrawn="1"/>
        </p:nvCxnSpPr>
        <p:spPr>
          <a:xfrm>
            <a:off x="5029200" y="3562350"/>
            <a:ext cx="15240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Slide - Color bar "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331"/>
          <p:cNvSpPr txBox="1"/>
          <p:nvPr userDrawn="1"/>
        </p:nvSpPr>
        <p:spPr>
          <a:xfrm>
            <a:off x="0" y="0"/>
            <a:ext cx="2438399" cy="4857749"/>
          </a:xfrm>
          <a:prstGeom prst="rect">
            <a:avLst/>
          </a:prstGeom>
          <a:solidFill>
            <a:srgbClr val="363D43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Shape 337"/>
          <p:cNvSpPr txBox="1">
            <a:spLocks noGrp="1"/>
          </p:cNvSpPr>
          <p:nvPr>
            <p:ph type="title" hasCustomPrompt="1"/>
          </p:nvPr>
        </p:nvSpPr>
        <p:spPr>
          <a:xfrm>
            <a:off x="2819400" y="438150"/>
            <a:ext cx="5714999" cy="6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spcBef>
                <a:spcPts val="0"/>
              </a:spcBef>
              <a:defRPr baseline="0"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r>
              <a:rPr lang="en-US" dirty="0" smtClean="0"/>
              <a:t>Title goes here</a:t>
            </a:r>
            <a:endParaRPr dirty="0"/>
          </a:p>
        </p:txBody>
      </p:sp>
      <p:sp>
        <p:nvSpPr>
          <p:cNvPr id="338" name="Shape 338"/>
          <p:cNvSpPr>
            <a:spLocks noGrp="1"/>
          </p:cNvSpPr>
          <p:nvPr>
            <p:ph type="pic" idx="2"/>
          </p:nvPr>
        </p:nvSpPr>
        <p:spPr>
          <a:xfrm>
            <a:off x="839724" y="508672"/>
            <a:ext cx="758951" cy="75895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buClr>
                <a:schemeClr val="lt1"/>
              </a:buClr>
              <a:buFont typeface="Arial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39" name="Shape 339"/>
          <p:cNvSpPr txBox="1">
            <a:spLocks noGrp="1"/>
          </p:cNvSpPr>
          <p:nvPr>
            <p:ph type="body" idx="1" hasCustomPrompt="1"/>
          </p:nvPr>
        </p:nvSpPr>
        <p:spPr>
          <a:xfrm>
            <a:off x="2819400" y="1123950"/>
            <a:ext cx="5715000" cy="3276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algn="l" rtl="0">
              <a:spcBef>
                <a:spcPts val="0"/>
              </a:spcBef>
              <a:buClr>
                <a:srgbClr val="595959"/>
              </a:buClr>
              <a:buFont typeface="Open Sans"/>
              <a:buNone/>
              <a:defRPr/>
            </a:lvl1pPr>
            <a:lvl2pPr marL="457200" indent="0" rtl="0">
              <a:spcBef>
                <a:spcPts val="0"/>
              </a:spcBef>
              <a:buNone/>
              <a:defRPr/>
            </a:lvl2pPr>
            <a:lvl3pPr marL="914400" indent="0" rtl="0">
              <a:spcBef>
                <a:spcPts val="0"/>
              </a:spcBef>
              <a:buNone/>
              <a:defRPr/>
            </a:lvl3pPr>
            <a:lvl4pPr marL="1371600" indent="0" rtl="0">
              <a:spcBef>
                <a:spcPts val="0"/>
              </a:spcBef>
              <a:buNone/>
              <a:defRPr/>
            </a:lvl4pPr>
            <a:lvl5pPr marL="1828800" indent="0" rtl="0">
              <a:spcBef>
                <a:spcPts val="0"/>
              </a:spcBef>
              <a:buNone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r>
              <a:rPr lang="en-US" dirty="0" smtClean="0"/>
              <a:t>Text goes here</a:t>
            </a:r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Shape 2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0" y="1"/>
            <a:ext cx="91440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Shape 30"/>
          <p:cNvSpPr txBox="1"/>
          <p:nvPr/>
        </p:nvSpPr>
        <p:spPr>
          <a:xfrm rot="5400000">
            <a:off x="8657430" y="637381"/>
            <a:ext cx="685799" cy="287337"/>
          </a:xfrm>
          <a:prstGeom prst="rect">
            <a:avLst/>
          </a:prstGeom>
          <a:solidFill>
            <a:srgbClr val="CF4D2E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-US" sz="900" b="0" i="0" u="none" strike="noStrike" cap="none" baseline="0" dirty="0">
                <a:solidFill>
                  <a:schemeClr val="lt1"/>
                </a:solidFill>
                <a:latin typeface="Avenir 35 Light" pitchFamily="34" charset="0"/>
                <a:ea typeface="Arial"/>
                <a:cs typeface="Arial"/>
                <a:sym typeface="Arial"/>
              </a:rPr>
              <a:t>PAGE </a:t>
            </a:r>
            <a:fld id="{00000000-1234-1234-1234-123412341234}" type="slidenum">
              <a:rPr lang="en-US" sz="900" b="0" i="0" u="none" strike="noStrike" cap="none" baseline="0">
                <a:solidFill>
                  <a:schemeClr val="lt1"/>
                </a:solidFill>
                <a:latin typeface="Avenir 35 Light" pitchFamily="34" charset="0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t>‹#›</a:t>
            </a:fld>
            <a:endParaRPr lang="en-US" sz="900" b="0" i="0" u="none" strike="noStrike" cap="none" baseline="0" dirty="0">
              <a:solidFill>
                <a:schemeClr val="lt1"/>
              </a:solidFill>
              <a:latin typeface="Avenir 35 Light" pitchFamily="34" charset="0"/>
              <a:ea typeface="Arial"/>
              <a:cs typeface="Arial"/>
              <a:sym typeface="Arial"/>
            </a:endParaRPr>
          </a:p>
        </p:txBody>
      </p:sp>
      <p:grpSp>
        <p:nvGrpSpPr>
          <p:cNvPr id="35" name="Shape 35"/>
          <p:cNvGrpSpPr/>
          <p:nvPr/>
        </p:nvGrpSpPr>
        <p:grpSpPr>
          <a:xfrm>
            <a:off x="563562" y="438149"/>
            <a:ext cx="274636" cy="46036"/>
            <a:chOff x="895161100" y="695563100"/>
            <a:chExt cx="435481401" cy="72578910"/>
          </a:xfrm>
        </p:grpSpPr>
        <p:sp>
          <p:nvSpPr>
            <p:cNvPr id="36" name="Shape 36"/>
            <p:cNvSpPr/>
            <p:nvPr/>
          </p:nvSpPr>
          <p:spPr>
            <a:xfrm>
              <a:off x="895161100" y="695563100"/>
              <a:ext cx="72999601" cy="72578910"/>
            </a:xfrm>
            <a:prstGeom prst="ellipse">
              <a:avLst/>
            </a:prstGeom>
            <a:solidFill>
              <a:srgbClr val="C4CAD1"/>
            </a:solidFill>
            <a:ln w="9525" cap="flat" cmpd="sng">
              <a:solidFill>
                <a:srgbClr val="C4CAD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Shape 37"/>
            <p:cNvSpPr/>
            <p:nvPr/>
          </p:nvSpPr>
          <p:spPr>
            <a:xfrm>
              <a:off x="1015988900" y="695563100"/>
              <a:ext cx="72999601" cy="72578910"/>
            </a:xfrm>
            <a:prstGeom prst="ellipse">
              <a:avLst/>
            </a:prstGeom>
            <a:solidFill>
              <a:srgbClr val="C4CAD1"/>
            </a:solidFill>
            <a:ln w="9525" cap="flat" cmpd="sng">
              <a:solidFill>
                <a:srgbClr val="C4CAD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Shape 38"/>
            <p:cNvSpPr/>
            <p:nvPr/>
          </p:nvSpPr>
          <p:spPr>
            <a:xfrm>
              <a:off x="1136816700" y="695563100"/>
              <a:ext cx="72999601" cy="72578910"/>
            </a:xfrm>
            <a:prstGeom prst="ellipse">
              <a:avLst/>
            </a:prstGeom>
            <a:solidFill>
              <a:srgbClr val="C4CAD1"/>
            </a:solidFill>
            <a:ln w="9525" cap="flat" cmpd="sng">
              <a:solidFill>
                <a:srgbClr val="C4CAD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Shape 39"/>
            <p:cNvSpPr/>
            <p:nvPr/>
          </p:nvSpPr>
          <p:spPr>
            <a:xfrm>
              <a:off x="1257642900" y="695563100"/>
              <a:ext cx="72999601" cy="72578910"/>
            </a:xfrm>
            <a:prstGeom prst="ellipse">
              <a:avLst/>
            </a:prstGeom>
            <a:solidFill>
              <a:srgbClr val="C4CAD1"/>
            </a:solidFill>
            <a:ln w="9525" cap="flat" cmpd="sng">
              <a:solidFill>
                <a:srgbClr val="C4CAD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457200" y="285750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/>
            </a:lvl1pPr>
            <a:lvl2pPr marL="0" marR="0" indent="0" algn="l" rtl="0">
              <a:spcBef>
                <a:spcPts val="0"/>
              </a:spcBef>
              <a:spcAft>
                <a:spcPts val="0"/>
              </a:spcAft>
              <a:defRPr/>
            </a:lvl2pPr>
            <a:lvl3pPr marL="0" marR="0" indent="0" algn="l" rtl="0">
              <a:spcBef>
                <a:spcPts val="0"/>
              </a:spcBef>
              <a:spcAft>
                <a:spcPts val="0"/>
              </a:spcAft>
              <a:defRPr/>
            </a:lvl3pPr>
            <a:lvl4pPr marL="0" marR="0" indent="0" algn="l" rtl="0">
              <a:spcBef>
                <a:spcPts val="0"/>
              </a:spcBef>
              <a:spcAft>
                <a:spcPts val="0"/>
              </a:spcAft>
              <a:defRPr/>
            </a:lvl4pPr>
            <a:lvl5pPr marL="0" marR="0" indent="0" algn="l" rtl="0">
              <a:spcBef>
                <a:spcPts val="0"/>
              </a:spcBef>
              <a:spcAft>
                <a:spcPts val="0"/>
              </a:spcAft>
              <a:defRPr/>
            </a:lvl5pPr>
            <a:lvl6pPr marL="457200" marR="0" indent="0" algn="l" rtl="0">
              <a:spcBef>
                <a:spcPts val="0"/>
              </a:spcBef>
              <a:spcAft>
                <a:spcPts val="0"/>
              </a:spcAft>
              <a:defRPr/>
            </a:lvl6pPr>
            <a:lvl7pPr marL="914400" marR="0" indent="0" algn="l" rtl="0">
              <a:spcBef>
                <a:spcPts val="0"/>
              </a:spcBef>
              <a:spcAft>
                <a:spcPts val="0"/>
              </a:spcAft>
              <a:defRPr/>
            </a:lvl7pPr>
            <a:lvl8pPr marL="1371600" marR="0" indent="0" algn="l" rtl="0">
              <a:spcBef>
                <a:spcPts val="0"/>
              </a:spcBef>
              <a:spcAft>
                <a:spcPts val="0"/>
              </a:spcAft>
              <a:defRPr/>
            </a:lvl8pPr>
            <a:lvl9pPr marL="1828800" marR="0" indent="0" algn="l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r>
              <a:rPr lang="en-US" dirty="0" smtClean="0"/>
              <a:t>Title goes here</a:t>
            </a:r>
            <a:endParaRPr dirty="0"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457200" y="1276350"/>
            <a:ext cx="8229600" cy="3124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indent="-228600" algn="l" rtl="0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Font typeface="Arial"/>
              <a:buChar char="•"/>
              <a:defRPr/>
            </a:lvl1pPr>
            <a:lvl2pPr marL="742950" marR="0" indent="-184150" algn="l" rtl="0"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Font typeface="Arial"/>
              <a:buChar char="–"/>
              <a:defRPr/>
            </a:lvl2pPr>
            <a:lvl3pPr marL="1143000" marR="0" indent="-139700" algn="l" rtl="0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Font typeface="Arial"/>
              <a:buChar char="•"/>
              <a:defRPr/>
            </a:lvl3pPr>
            <a:lvl4pPr marL="1600200" marR="0" indent="-152400" algn="l" rtl="0">
              <a:spcBef>
                <a:spcPts val="240"/>
              </a:spcBef>
              <a:spcAft>
                <a:spcPts val="0"/>
              </a:spcAft>
              <a:buClr>
                <a:srgbClr val="595959"/>
              </a:buClr>
              <a:buFont typeface="Arial"/>
              <a:buChar char="–"/>
              <a:defRPr/>
            </a:lvl4pPr>
            <a:lvl5pPr marL="2057400" marR="0" indent="-152400" algn="l" rtl="0">
              <a:spcBef>
                <a:spcPts val="240"/>
              </a:spcBef>
              <a:spcAft>
                <a:spcPts val="0"/>
              </a:spcAft>
              <a:buClr>
                <a:srgbClr val="595959"/>
              </a:buClr>
              <a:buFont typeface="Arial"/>
              <a:buChar char="»"/>
              <a:defRPr/>
            </a:lvl5pPr>
            <a:lvl6pPr marL="2514600" marR="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6pPr>
            <a:lvl7pPr marL="2971800" marR="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7pPr>
            <a:lvl8pPr marL="3429000" marR="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8pPr>
            <a:lvl9pPr marL="3886200" marR="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>
            <a:r>
              <a:rPr lang="en-US" dirty="0" smtClean="0"/>
              <a:t>Text goes here</a:t>
            </a:r>
            <a:endParaRPr dirty="0"/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0" y="4552950"/>
            <a:ext cx="9144000" cy="590550"/>
            <a:chOff x="0" y="4552950"/>
            <a:chExt cx="9144000" cy="590550"/>
          </a:xfrm>
        </p:grpSpPr>
        <p:sp>
          <p:nvSpPr>
            <p:cNvPr id="19" name="Rectangle 18"/>
            <p:cNvSpPr/>
            <p:nvPr userDrawn="1"/>
          </p:nvSpPr>
          <p:spPr>
            <a:xfrm>
              <a:off x="0" y="4857750"/>
              <a:ext cx="9144000" cy="285750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Pentagon 17"/>
            <p:cNvSpPr/>
            <p:nvPr userDrawn="1"/>
          </p:nvSpPr>
          <p:spPr>
            <a:xfrm flipH="1">
              <a:off x="7143750" y="4552950"/>
              <a:ext cx="2000250" cy="590550"/>
            </a:xfrm>
            <a:prstGeom prst="homePlate">
              <a:avLst>
                <a:gd name="adj" fmla="val 38542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27" name="Picture 3" descr="T:\Marketing\~Branding\Geotechnical Rebrand\Twining Geotechnical Logo.jpg"/>
          <p:cNvPicPr>
            <a:picLocks noChangeAspect="1" noChangeArrowheads="1"/>
          </p:cNvPicPr>
          <p:nvPr userDrawn="1"/>
        </p:nvPicPr>
        <p:blipFill>
          <a:blip r:embed="rId10"/>
          <a:srcRect/>
          <a:stretch>
            <a:fillRect/>
          </a:stretch>
        </p:blipFill>
        <p:spPr bwMode="auto">
          <a:xfrm>
            <a:off x="7315200" y="4629150"/>
            <a:ext cx="1723204" cy="381000"/>
          </a:xfrm>
          <a:prstGeom prst="rect">
            <a:avLst/>
          </a:prstGeom>
          <a:noFill/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706" r:id="rId1"/>
    <p:sldLayoutId id="2147483649" r:id="rId2"/>
    <p:sldLayoutId id="2147483650" r:id="rId3"/>
    <p:sldLayoutId id="2147483705" r:id="rId4"/>
    <p:sldLayoutId id="2147483707" r:id="rId5"/>
    <p:sldLayoutId id="2147483704" r:id="rId6"/>
    <p:sldLayoutId id="2147483660" r:id="rId7"/>
  </p:sldLayoutIdLst>
  <p:hf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2800" b="0" i="0" u="none" strike="noStrike" cap="none" baseline="0">
          <a:solidFill>
            <a:srgbClr val="000000"/>
          </a:solidFill>
          <a:latin typeface="Avenir 35 Light" pitchFamily="34" charset="0"/>
          <a:ea typeface="Avenir 35 Light" pitchFamily="34" charset="0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venir 35 Light" pitchFamily="34" charset="0"/>
          <a:ea typeface="Avenir 35 Light" pitchFamily="34" charset="0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tiff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mailto:slin@twininginc.com" TargetMode="External"/><Relationship Id="rId2" Type="http://schemas.openxmlformats.org/officeDocument/2006/relationships/hyperlink" Target="mailto:psoltis@twininginc.com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:\Marketing\~Photos\Misc. Graphics\ENR Banner B&amp;W.jpg"/>
          <p:cNvPicPr>
            <a:picLocks noChangeAspect="1" noChangeArrowheads="1"/>
          </p:cNvPicPr>
          <p:nvPr/>
        </p:nvPicPr>
        <p:blipFill>
          <a:blip r:embed="rId3"/>
          <a:srcRect t="2499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697" name="Shape 697"/>
          <p:cNvSpPr txBox="1"/>
          <p:nvPr/>
        </p:nvSpPr>
        <p:spPr>
          <a:xfrm>
            <a:off x="0" y="2647950"/>
            <a:ext cx="9180511" cy="1752600"/>
          </a:xfrm>
          <a:prstGeom prst="rect">
            <a:avLst/>
          </a:prstGeom>
          <a:solidFill>
            <a:srgbClr val="455560">
              <a:alpha val="90000"/>
            </a:srgb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 dirty="0">
              <a:solidFill>
                <a:srgbClr val="EE312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8" name="Shape 698"/>
          <p:cNvSpPr txBox="1"/>
          <p:nvPr/>
        </p:nvSpPr>
        <p:spPr>
          <a:xfrm>
            <a:off x="5486400" y="3333750"/>
            <a:ext cx="1524000" cy="228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endParaRPr lang="en-US" sz="800" b="1" i="0" u="none" strike="noStrike" cap="none" baseline="0" dirty="0">
              <a:solidFill>
                <a:schemeClr val="lt1"/>
              </a:solidFill>
              <a:latin typeface="Avenir 35 Light" pitchFamily="34" charset="0"/>
              <a:sym typeface="Arial"/>
            </a:endParaRPr>
          </a:p>
        </p:txBody>
      </p:sp>
      <p:sp>
        <p:nvSpPr>
          <p:cNvPr id="701" name="Shape 701"/>
          <p:cNvSpPr txBox="1"/>
          <p:nvPr/>
        </p:nvSpPr>
        <p:spPr>
          <a:xfrm>
            <a:off x="914400" y="3790950"/>
            <a:ext cx="3809999" cy="3079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r>
              <a:rPr lang="en-US" dirty="0" smtClean="0">
                <a:solidFill>
                  <a:srgbClr val="FFFFFF"/>
                </a:solidFill>
                <a:latin typeface="Avenir 35 Light" pitchFamily="34" charset="0"/>
              </a:rPr>
              <a:t>August 12, 2015</a:t>
            </a:r>
            <a:endParaRPr lang="en-US" sz="1400" b="0" i="0" u="none" strike="noStrike" cap="none" baseline="0" dirty="0">
              <a:solidFill>
                <a:srgbClr val="FFFFFF"/>
              </a:solidFill>
              <a:latin typeface="Avenir 35 Light" pitchFamily="34" charset="0"/>
              <a:sym typeface="Arial"/>
            </a:endParaRPr>
          </a:p>
        </p:txBody>
      </p:sp>
      <p:sp>
        <p:nvSpPr>
          <p:cNvPr id="702" name="Shape 702"/>
          <p:cNvSpPr txBox="1"/>
          <p:nvPr/>
        </p:nvSpPr>
        <p:spPr>
          <a:xfrm>
            <a:off x="914400" y="2952750"/>
            <a:ext cx="4114800" cy="76041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r>
              <a:rPr lang="en-US" sz="2500" b="0" i="0" u="none" strike="noStrike" cap="none" baseline="0" dirty="0" smtClean="0">
                <a:solidFill>
                  <a:srgbClr val="FFFFFF"/>
                </a:solidFill>
                <a:latin typeface="Avenir 35 Light" pitchFamily="34" charset="0"/>
                <a:sym typeface="Arial"/>
              </a:rPr>
              <a:t>Anatomy</a:t>
            </a:r>
            <a:r>
              <a:rPr lang="en-US" sz="2500" b="0" i="0" u="none" strike="noStrike" cap="none" dirty="0" smtClean="0">
                <a:solidFill>
                  <a:srgbClr val="FFFFFF"/>
                </a:solidFill>
                <a:latin typeface="Avenir 35 Light" pitchFamily="34" charset="0"/>
                <a:sym typeface="Arial"/>
              </a:rPr>
              <a:t> of a Geotechnical Investigation Report</a:t>
            </a:r>
            <a:endParaRPr lang="en-US" sz="2500" b="0" i="0" u="none" strike="noStrike" cap="none" baseline="0" dirty="0">
              <a:solidFill>
                <a:srgbClr val="FFFFFF"/>
              </a:solidFill>
              <a:latin typeface="Avenir 35 Light" pitchFamily="34" charset="0"/>
              <a:sym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638800" y="3105150"/>
            <a:ext cx="3581400" cy="91440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 descr="C:\Users\afriio\Desktop\Twining Geotechnical 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1200" y="3181350"/>
            <a:ext cx="3048000" cy="67391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Presenters</a:t>
            </a:r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5"/>
          </p:nvPr>
        </p:nvSpPr>
        <p:spPr>
          <a:xfrm>
            <a:off x="4953000" y="1581150"/>
            <a:ext cx="3657600" cy="2286000"/>
          </a:xfrm>
        </p:spPr>
        <p:txBody>
          <a:bodyPr/>
          <a:lstStyle/>
          <a:p>
            <a:r>
              <a:rPr lang="en-US" sz="2000" dirty="0" smtClean="0"/>
              <a:t>Paul </a:t>
            </a:r>
            <a:r>
              <a:rPr lang="en-US" sz="2000" dirty="0" err="1" smtClean="0"/>
              <a:t>Soltis</a:t>
            </a:r>
            <a:r>
              <a:rPr lang="en-US" sz="2000" dirty="0" smtClean="0"/>
              <a:t>, </a:t>
            </a:r>
            <a:r>
              <a:rPr lang="en-US" sz="1600" dirty="0" smtClean="0"/>
              <a:t>PE, GE</a:t>
            </a:r>
            <a:endParaRPr lang="en-US" sz="2000" dirty="0" smtClean="0"/>
          </a:p>
          <a:p>
            <a:pPr>
              <a:buNone/>
            </a:pPr>
            <a:r>
              <a:rPr lang="en-US" sz="1000" i="1" dirty="0" smtClean="0"/>
              <a:t> </a:t>
            </a:r>
            <a:r>
              <a:rPr lang="en-US" sz="1000" i="1" dirty="0" smtClean="0"/>
              <a:t>       </a:t>
            </a:r>
            <a:r>
              <a:rPr lang="en-US" sz="1100" i="1" dirty="0" smtClean="0"/>
              <a:t>Vice President of Geotechnical Engineering</a:t>
            </a:r>
            <a:endParaRPr lang="en-US" sz="1000" i="1" dirty="0" smtClean="0"/>
          </a:p>
          <a:p>
            <a:r>
              <a:rPr lang="en-US" sz="2000" dirty="0" smtClean="0"/>
              <a:t>Sean Lin, </a:t>
            </a:r>
            <a:r>
              <a:rPr lang="en-US" sz="1600" dirty="0" smtClean="0"/>
              <a:t>PhD, PE, GE</a:t>
            </a:r>
            <a:endParaRPr lang="en-US" sz="2000" dirty="0" smtClean="0"/>
          </a:p>
          <a:p>
            <a:pPr>
              <a:buNone/>
            </a:pPr>
            <a:r>
              <a:rPr lang="en-US" sz="1100" i="1" dirty="0" smtClean="0"/>
              <a:t>        Chief Geotechnical Engineer</a:t>
            </a:r>
            <a:endParaRPr lang="en-US" sz="1100" i="1" dirty="0" smtClean="0"/>
          </a:p>
          <a:p>
            <a:r>
              <a:rPr lang="en-US" sz="2000" dirty="0" smtClean="0"/>
              <a:t>Andres </a:t>
            </a:r>
            <a:r>
              <a:rPr lang="en-US" sz="2000" dirty="0" smtClean="0"/>
              <a:t>Bernal, </a:t>
            </a:r>
            <a:r>
              <a:rPr lang="en-US" sz="1600" dirty="0" smtClean="0"/>
              <a:t>PhD, PE, GE</a:t>
            </a:r>
          </a:p>
          <a:p>
            <a:pPr>
              <a:buNone/>
            </a:pPr>
            <a:r>
              <a:rPr lang="en-US" sz="1100" i="1" dirty="0" smtClean="0"/>
              <a:t>       Senior </a:t>
            </a:r>
            <a:r>
              <a:rPr lang="en-US" sz="1100" i="1" dirty="0" smtClean="0"/>
              <a:t>Geotechnical Engineer</a:t>
            </a:r>
            <a:endParaRPr lang="en-US" sz="1100" i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type="pic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779" r="11779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do we need a geotechnical report?</a:t>
            </a:r>
            <a:endParaRPr lang="en-US" dirty="0"/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047750"/>
            <a:ext cx="4953000" cy="3714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Because we have projects built on, or into, the ground…</a:t>
            </a:r>
            <a:endParaRPr lang="en-US" sz="2400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648" y="1051560"/>
            <a:ext cx="5562600" cy="34797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Because we have to mitigate instability of the ground…</a:t>
            </a:r>
            <a:endParaRPr lang="en-US" sz="2400" dirty="0"/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399" y="1051560"/>
            <a:ext cx="2444437" cy="3653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Content Placeholder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1051560"/>
            <a:ext cx="2438400" cy="3656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Because we have to know what was previously built…</a:t>
            </a:r>
            <a:endParaRPr lang="en-US" sz="2400" dirty="0"/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047750"/>
            <a:ext cx="4953000" cy="3714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38150"/>
            <a:ext cx="8229600" cy="857250"/>
          </a:xfrm>
        </p:spPr>
        <p:txBody>
          <a:bodyPr/>
          <a:lstStyle/>
          <a:p>
            <a:r>
              <a:rPr lang="en-US" sz="2400" dirty="0" smtClean="0"/>
              <a:t>Because we have to determine if an active fault crosses the </a:t>
            </a:r>
            <a:r>
              <a:rPr lang="en-US" sz="2400" dirty="0" smtClean="0"/>
              <a:t>site…</a:t>
            </a:r>
            <a:endParaRPr lang="en-US" sz="2400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5556"/>
          <a:stretch>
            <a:fillRect/>
          </a:stretch>
        </p:blipFill>
        <p:spPr>
          <a:xfrm>
            <a:off x="685800" y="1352550"/>
            <a:ext cx="7696200" cy="29463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3464"/>
            <a:ext cx="8229600" cy="857250"/>
          </a:xfrm>
        </p:spPr>
        <p:txBody>
          <a:bodyPr/>
          <a:lstStyle/>
          <a:p>
            <a:pPr lvl="0">
              <a:spcBef>
                <a:spcPct val="0"/>
              </a:spcBef>
              <a:defRPr/>
            </a:pPr>
            <a:r>
              <a:rPr lang="en-US" kern="1200" dirty="0" smtClean="0">
                <a:solidFill>
                  <a:schemeClr val="tx1"/>
                </a:solidFill>
              </a:rPr>
              <a:t>Table of Contents - Geotechnical Report</a:t>
            </a:r>
            <a:endParaRPr lang="en-US" kern="12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" y="895350"/>
            <a:ext cx="8153400" cy="4070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600"/>
              </a:spcAft>
              <a:buAutoNum type="arabicPeriod"/>
            </a:pPr>
            <a:r>
              <a:rPr lang="en-US" sz="1200" b="1" dirty="0" smtClean="0">
                <a:latin typeface="+mn-lt"/>
              </a:rPr>
              <a:t>Introduction and Site Description </a:t>
            </a:r>
          </a:p>
          <a:p>
            <a:pPr marL="342900" indent="-342900" algn="just">
              <a:spcAft>
                <a:spcPts val="600"/>
              </a:spcAft>
              <a:buAutoNum type="arabicPeriod"/>
            </a:pPr>
            <a:r>
              <a:rPr lang="en-US" sz="1200" b="1" dirty="0" smtClean="0">
                <a:latin typeface="+mn-lt"/>
              </a:rPr>
              <a:t>Proposed Project and Scope of Services</a:t>
            </a:r>
          </a:p>
          <a:p>
            <a:pPr marL="342900" indent="-342900" algn="just">
              <a:spcAft>
                <a:spcPts val="600"/>
              </a:spcAft>
              <a:buAutoNum type="arabicPeriod"/>
            </a:pPr>
            <a:r>
              <a:rPr lang="en-US" sz="1200" b="1" dirty="0" smtClean="0">
                <a:latin typeface="+mn-lt"/>
              </a:rPr>
              <a:t>Literature Review and Site Background Info</a:t>
            </a:r>
          </a:p>
          <a:p>
            <a:pPr marL="342900" indent="-342900" algn="just">
              <a:spcAft>
                <a:spcPts val="600"/>
              </a:spcAft>
              <a:buAutoNum type="arabicPeriod"/>
            </a:pPr>
            <a:r>
              <a:rPr lang="en-US" sz="1200" b="1" dirty="0" smtClean="0">
                <a:latin typeface="+mn-lt"/>
              </a:rPr>
              <a:t>Field Exploration and Laboratory Testing</a:t>
            </a:r>
          </a:p>
          <a:p>
            <a:pPr marL="342900" indent="-342900" algn="just">
              <a:spcAft>
                <a:spcPts val="600"/>
              </a:spcAft>
              <a:buAutoNum type="arabicPeriod"/>
            </a:pPr>
            <a:r>
              <a:rPr lang="en-US" sz="1200" b="1" dirty="0" smtClean="0">
                <a:latin typeface="+mn-lt"/>
              </a:rPr>
              <a:t>Regional Geologic Setting and Subsurface Conditions </a:t>
            </a:r>
          </a:p>
          <a:p>
            <a:pPr marL="365760" lvl="1" algn="just"/>
            <a:r>
              <a:rPr lang="en-US" sz="1200" dirty="0" smtClean="0">
                <a:latin typeface="+mn-lt"/>
              </a:rPr>
              <a:t>5.1. Regional Geology    </a:t>
            </a:r>
          </a:p>
          <a:p>
            <a:pPr marL="365760" lvl="2"/>
            <a:r>
              <a:rPr lang="en-US" sz="1200" dirty="0" smtClean="0">
                <a:latin typeface="+mn-lt"/>
              </a:rPr>
              <a:t>5.2. Geologic Hazard Zones: Surface Fault Rupture; Liquefaction; Landslides; Flooding &amp; </a:t>
            </a:r>
            <a:r>
              <a:rPr lang="en-US" sz="1200" dirty="0" err="1" smtClean="0">
                <a:latin typeface="+mn-lt"/>
              </a:rPr>
              <a:t>Seiches</a:t>
            </a:r>
            <a:r>
              <a:rPr lang="en-US" sz="1200" dirty="0" smtClean="0">
                <a:latin typeface="+mn-lt"/>
              </a:rPr>
              <a:t>; Tsunamis</a:t>
            </a:r>
          </a:p>
          <a:p>
            <a:pPr marL="365760" algn="just"/>
            <a:r>
              <a:rPr lang="en-US" sz="1200" dirty="0" smtClean="0">
                <a:latin typeface="+mn-lt"/>
              </a:rPr>
              <a:t>5.3. Soil Profile</a:t>
            </a:r>
          </a:p>
          <a:p>
            <a:pPr marL="365760" algn="just">
              <a:spcAft>
                <a:spcPts val="200"/>
              </a:spcAft>
            </a:pPr>
            <a:r>
              <a:rPr lang="en-US" sz="1200" dirty="0" smtClean="0">
                <a:latin typeface="+mn-lt"/>
              </a:rPr>
              <a:t>5.4. Groundwater</a:t>
            </a:r>
          </a:p>
          <a:p>
            <a:pPr marL="342900" indent="-342900" algn="just">
              <a:spcAft>
                <a:spcPts val="600"/>
              </a:spcAft>
              <a:buFont typeface="+mj-lt"/>
              <a:buAutoNum type="arabicPeriod" startAt="6"/>
            </a:pPr>
            <a:r>
              <a:rPr lang="en-US" sz="1200" b="1" dirty="0" smtClean="0">
                <a:latin typeface="+mn-lt"/>
              </a:rPr>
              <a:t>Seismic Design Considerations</a:t>
            </a:r>
          </a:p>
          <a:p>
            <a:pPr marL="365760" lvl="1" algn="just"/>
            <a:r>
              <a:rPr lang="en-US" sz="1200" dirty="0" smtClean="0">
                <a:latin typeface="+mn-lt"/>
              </a:rPr>
              <a:t>6.1. Active Faulting			6.4. Liquefaction &amp; Seismic Settlement Potential</a:t>
            </a:r>
          </a:p>
          <a:p>
            <a:pPr marL="365760" lvl="1" algn="just"/>
            <a:r>
              <a:rPr lang="en-US" sz="1200" dirty="0" smtClean="0">
                <a:latin typeface="+mn-lt"/>
              </a:rPr>
              <a:t>6.2. Historical Seismicity		6.5. Slope Stability</a:t>
            </a:r>
          </a:p>
          <a:p>
            <a:pPr marL="365760" lvl="1" algn="just"/>
            <a:r>
              <a:rPr lang="en-US" sz="1200" dirty="0" smtClean="0">
                <a:latin typeface="+mn-lt"/>
              </a:rPr>
              <a:t>6.3. Seismic Design Parameters (CBC/Caltrans)</a:t>
            </a:r>
          </a:p>
          <a:p>
            <a:pPr algn="just">
              <a:spcBef>
                <a:spcPts val="600"/>
              </a:spcBef>
              <a:spcAft>
                <a:spcPts val="300"/>
              </a:spcAft>
            </a:pPr>
            <a:r>
              <a:rPr lang="en-US" sz="1200" b="1" dirty="0" smtClean="0">
                <a:latin typeface="+mn-lt"/>
              </a:rPr>
              <a:t>7.     Design Recommendations</a:t>
            </a:r>
          </a:p>
          <a:p>
            <a:pPr marL="365760" lvl="1" algn="just"/>
            <a:r>
              <a:rPr lang="en-US" sz="1200" dirty="0" smtClean="0">
                <a:latin typeface="+mn-lt"/>
              </a:rPr>
              <a:t>7.1. Earthwork and Site Preparation	</a:t>
            </a:r>
            <a:r>
              <a:rPr lang="en-US" sz="1200" dirty="0" smtClean="0">
                <a:latin typeface="+mn-lt"/>
              </a:rPr>
              <a:t>7.5</a:t>
            </a:r>
            <a:r>
              <a:rPr lang="en-US" sz="1200" dirty="0" smtClean="0">
                <a:latin typeface="+mn-lt"/>
              </a:rPr>
              <a:t>. Pavement Design</a:t>
            </a:r>
          </a:p>
          <a:p>
            <a:pPr marL="365760" lvl="1" algn="just"/>
            <a:r>
              <a:rPr lang="en-US" sz="1200" dirty="0" smtClean="0">
                <a:latin typeface="+mn-lt"/>
              </a:rPr>
              <a:t>7.2. Foundation System		7.6. Stormwater Infiltration	</a:t>
            </a:r>
          </a:p>
          <a:p>
            <a:pPr marL="365760" lvl="1" algn="just"/>
            <a:r>
              <a:rPr lang="en-US" sz="1200" dirty="0" smtClean="0">
                <a:latin typeface="+mn-lt"/>
              </a:rPr>
              <a:t>7.3. Concrete Slab / Vapor retarder		7.7. Corrosion</a:t>
            </a:r>
          </a:p>
          <a:p>
            <a:pPr marL="365760" lvl="1" algn="just"/>
            <a:r>
              <a:rPr lang="en-US" sz="1200" dirty="0" smtClean="0">
                <a:latin typeface="+mn-lt"/>
              </a:rPr>
              <a:t>7.4. Retaining Walls	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Proposed Project Types </a:t>
            </a:r>
            <a:endParaRPr lang="en-US" sz="2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5"/>
          </p:nvPr>
        </p:nvSpPr>
        <p:spPr>
          <a:xfrm>
            <a:off x="4953000" y="1276350"/>
            <a:ext cx="3886200" cy="3200400"/>
          </a:xfrm>
        </p:spPr>
        <p:txBody>
          <a:bodyPr/>
          <a:lstStyle/>
          <a:p>
            <a:pPr>
              <a:spcAft>
                <a:spcPts val="100"/>
              </a:spcAft>
            </a:pPr>
            <a:r>
              <a:rPr lang="en-US" sz="1800" dirty="0" smtClean="0"/>
              <a:t>Buildings</a:t>
            </a:r>
          </a:p>
          <a:p>
            <a:pPr>
              <a:spcAft>
                <a:spcPts val="100"/>
              </a:spcAft>
            </a:pPr>
            <a:r>
              <a:rPr lang="en-US" sz="1800" dirty="0" smtClean="0"/>
              <a:t>Parks/ Recreation Facilities</a:t>
            </a:r>
          </a:p>
          <a:p>
            <a:pPr>
              <a:spcAft>
                <a:spcPts val="100"/>
              </a:spcAft>
            </a:pPr>
            <a:r>
              <a:rPr lang="en-US" sz="1800" dirty="0" smtClean="0"/>
              <a:t>Water Tanks/Facilities</a:t>
            </a:r>
          </a:p>
          <a:p>
            <a:pPr>
              <a:spcAft>
                <a:spcPts val="100"/>
              </a:spcAft>
            </a:pPr>
            <a:r>
              <a:rPr lang="en-US" sz="1800" dirty="0" smtClean="0"/>
              <a:t>Bridges</a:t>
            </a:r>
          </a:p>
          <a:p>
            <a:pPr>
              <a:spcAft>
                <a:spcPts val="100"/>
              </a:spcAft>
            </a:pPr>
            <a:r>
              <a:rPr lang="en-US" sz="1800" dirty="0" smtClean="0"/>
              <a:t>Roadway pavement</a:t>
            </a:r>
          </a:p>
          <a:p>
            <a:pPr>
              <a:spcAft>
                <a:spcPts val="100"/>
              </a:spcAft>
            </a:pPr>
            <a:r>
              <a:rPr lang="en-US" sz="1800" dirty="0" smtClean="0"/>
              <a:t>Underground pipelines</a:t>
            </a:r>
          </a:p>
          <a:p>
            <a:pPr>
              <a:spcAft>
                <a:spcPts val="100"/>
              </a:spcAft>
            </a:pPr>
            <a:r>
              <a:rPr lang="en-US" sz="1800" dirty="0" smtClean="0"/>
              <a:t>Stormwater infiltration</a:t>
            </a:r>
          </a:p>
          <a:p>
            <a:pPr>
              <a:spcAft>
                <a:spcPts val="100"/>
              </a:spcAft>
            </a:pPr>
            <a:r>
              <a:rPr lang="en-US" sz="1800" dirty="0" smtClean="0"/>
              <a:t>Site stabilization	</a:t>
            </a:r>
          </a:p>
          <a:p>
            <a:pPr>
              <a:spcAft>
                <a:spcPts val="100"/>
              </a:spcAft>
            </a:pPr>
            <a:r>
              <a:rPr lang="en-US" sz="1800" dirty="0" smtClean="0"/>
              <a:t>As-built verification</a:t>
            </a:r>
          </a:p>
          <a:p>
            <a:pPr>
              <a:spcAft>
                <a:spcPts val="100"/>
              </a:spcAft>
            </a:pPr>
            <a:r>
              <a:rPr lang="en-US" sz="1800" dirty="0" smtClean="0"/>
              <a:t>Tunnels</a:t>
            </a:r>
          </a:p>
          <a:p>
            <a:pPr>
              <a:spcAft>
                <a:spcPts val="100"/>
              </a:spcAft>
            </a:pPr>
            <a:r>
              <a:rPr lang="en-US" sz="1800" dirty="0" smtClean="0"/>
              <a:t>Dams/Levees</a:t>
            </a:r>
          </a:p>
          <a:p>
            <a:pPr>
              <a:spcAft>
                <a:spcPts val="100"/>
              </a:spcAft>
            </a:pPr>
            <a:endParaRPr lang="en-US" sz="2000" dirty="0" smtClean="0"/>
          </a:p>
          <a:p>
            <a:pPr>
              <a:spcAft>
                <a:spcPts val="100"/>
              </a:spcAft>
            </a:pPr>
            <a:endParaRPr lang="en-US" dirty="0"/>
          </a:p>
        </p:txBody>
      </p:sp>
      <p:pic>
        <p:nvPicPr>
          <p:cNvPr id="5" name="Content Placeholder 8"/>
          <p:cNvPicPr>
            <a:picLocks noGrp="1" noChangeAspect="1"/>
          </p:cNvPicPr>
          <p:nvPr>
            <p:ph type="pic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779" r="11779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ct val="0"/>
              </a:spcBef>
              <a:defRPr/>
            </a:pPr>
            <a:r>
              <a:rPr lang="en-US" dirty="0" smtClean="0"/>
              <a:t>Who defines the project scope?</a:t>
            </a:r>
            <a:endParaRPr lang="en-US" kern="1200" dirty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819400" y="2114550"/>
            <a:ext cx="1600200" cy="1524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b="1" dirty="0" smtClean="0"/>
              <a:t>Client</a:t>
            </a:r>
            <a:endParaRPr lang="en-US" sz="26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4953000" y="2647950"/>
            <a:ext cx="2133600" cy="68580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Structural Engineer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953000" y="3943350"/>
            <a:ext cx="2133600" cy="68580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Geotechnical Engineer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876800" y="1428750"/>
            <a:ext cx="2130552" cy="68580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Architect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33400" y="1428750"/>
            <a:ext cx="2130552" cy="68580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Civil Engineer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3943350"/>
            <a:ext cx="2130552" cy="68580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Transportation Engineer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543800" y="2647950"/>
            <a:ext cx="1371600" cy="68580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Plan Reviewer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4267200" y="1962150"/>
            <a:ext cx="533400" cy="38100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2743200" y="1962150"/>
            <a:ext cx="304800" cy="30480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2743200" y="1581150"/>
            <a:ext cx="2057400" cy="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1600200" y="2190750"/>
            <a:ext cx="0" cy="167640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4267200" y="3409950"/>
            <a:ext cx="685800" cy="53340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2667000" y="4324350"/>
            <a:ext cx="2209800" cy="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2667000" y="3333750"/>
            <a:ext cx="2286000" cy="121920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5943600" y="3409950"/>
            <a:ext cx="0" cy="45720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V="1">
            <a:off x="5943600" y="2190750"/>
            <a:ext cx="0" cy="38100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4495800" y="2952750"/>
            <a:ext cx="381000" cy="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7162800" y="2952750"/>
            <a:ext cx="304800" cy="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7086600" y="2038350"/>
            <a:ext cx="457200" cy="53340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flipV="1">
            <a:off x="7162800" y="3333750"/>
            <a:ext cx="381000" cy="68580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Freeform 28"/>
          <p:cNvSpPr/>
          <p:nvPr/>
        </p:nvSpPr>
        <p:spPr>
          <a:xfrm rot="10800000">
            <a:off x="1828800" y="2190750"/>
            <a:ext cx="3048000" cy="1981200"/>
          </a:xfrm>
          <a:custGeom>
            <a:avLst/>
            <a:gdLst>
              <a:gd name="connsiteX0" fmla="*/ 0 w 2232660"/>
              <a:gd name="connsiteY0" fmla="*/ 36830 h 1073150"/>
              <a:gd name="connsiteX1" fmla="*/ 815340 w 2232660"/>
              <a:gd name="connsiteY1" fmla="*/ 36830 h 1073150"/>
              <a:gd name="connsiteX2" fmla="*/ 1554480 w 2232660"/>
              <a:gd name="connsiteY2" fmla="*/ 257810 h 1073150"/>
              <a:gd name="connsiteX3" fmla="*/ 2232660 w 2232660"/>
              <a:gd name="connsiteY3" fmla="*/ 1073150 h 1073150"/>
              <a:gd name="connsiteX0" fmla="*/ 0 w 2232660"/>
              <a:gd name="connsiteY0" fmla="*/ 18415 h 1054735"/>
              <a:gd name="connsiteX1" fmla="*/ 1172146 w 2232660"/>
              <a:gd name="connsiteY1" fmla="*/ 61078 h 1054735"/>
              <a:gd name="connsiteX2" fmla="*/ 1554480 w 2232660"/>
              <a:gd name="connsiteY2" fmla="*/ 239395 h 1054735"/>
              <a:gd name="connsiteX3" fmla="*/ 2232660 w 2232660"/>
              <a:gd name="connsiteY3" fmla="*/ 1054735 h 1054735"/>
              <a:gd name="connsiteX0" fmla="*/ 0 w 2232660"/>
              <a:gd name="connsiteY0" fmla="*/ 43940 h 1080260"/>
              <a:gd name="connsiteX1" fmla="*/ 1172146 w 2232660"/>
              <a:gd name="connsiteY1" fmla="*/ 86603 h 1080260"/>
              <a:gd name="connsiteX2" fmla="*/ 1841944 w 2232660"/>
              <a:gd name="connsiteY2" fmla="*/ 563558 h 1080260"/>
              <a:gd name="connsiteX3" fmla="*/ 2232660 w 2232660"/>
              <a:gd name="connsiteY3" fmla="*/ 1080260 h 1080260"/>
              <a:gd name="connsiteX0" fmla="*/ 0 w 2232660"/>
              <a:gd name="connsiteY0" fmla="*/ 18415 h 1054735"/>
              <a:gd name="connsiteX1" fmla="*/ 1339596 w 2232660"/>
              <a:gd name="connsiteY1" fmla="*/ 180317 h 1054735"/>
              <a:gd name="connsiteX2" fmla="*/ 1841944 w 2232660"/>
              <a:gd name="connsiteY2" fmla="*/ 538033 h 1054735"/>
              <a:gd name="connsiteX3" fmla="*/ 2232660 w 2232660"/>
              <a:gd name="connsiteY3" fmla="*/ 1054735 h 1054735"/>
              <a:gd name="connsiteX0" fmla="*/ 0 w 2232660"/>
              <a:gd name="connsiteY0" fmla="*/ 18415 h 1054735"/>
              <a:gd name="connsiteX1" fmla="*/ 1339596 w 2232660"/>
              <a:gd name="connsiteY1" fmla="*/ 180317 h 1054735"/>
              <a:gd name="connsiteX2" fmla="*/ 1841944 w 2232660"/>
              <a:gd name="connsiteY2" fmla="*/ 538033 h 1054735"/>
              <a:gd name="connsiteX3" fmla="*/ 2232660 w 2232660"/>
              <a:gd name="connsiteY3" fmla="*/ 1054735 h 1054735"/>
              <a:gd name="connsiteX0" fmla="*/ 0 w 2232660"/>
              <a:gd name="connsiteY0" fmla="*/ 18415 h 1054735"/>
              <a:gd name="connsiteX1" fmla="*/ 1395412 w 2232660"/>
              <a:gd name="connsiteY1" fmla="*/ 140570 h 1054735"/>
              <a:gd name="connsiteX2" fmla="*/ 1841944 w 2232660"/>
              <a:gd name="connsiteY2" fmla="*/ 538033 h 1054735"/>
              <a:gd name="connsiteX3" fmla="*/ 2232660 w 2232660"/>
              <a:gd name="connsiteY3" fmla="*/ 1054735 h 1054735"/>
              <a:gd name="connsiteX0" fmla="*/ 0 w 2232660"/>
              <a:gd name="connsiteY0" fmla="*/ 18415 h 1054735"/>
              <a:gd name="connsiteX1" fmla="*/ 1395412 w 2232660"/>
              <a:gd name="connsiteY1" fmla="*/ 180317 h 1054735"/>
              <a:gd name="connsiteX2" fmla="*/ 1841944 w 2232660"/>
              <a:gd name="connsiteY2" fmla="*/ 538033 h 1054735"/>
              <a:gd name="connsiteX3" fmla="*/ 2232660 w 2232660"/>
              <a:gd name="connsiteY3" fmla="*/ 1054735 h 1054735"/>
              <a:gd name="connsiteX0" fmla="*/ 0 w 2232660"/>
              <a:gd name="connsiteY0" fmla="*/ 18415 h 1054735"/>
              <a:gd name="connsiteX1" fmla="*/ 1395412 w 2232660"/>
              <a:gd name="connsiteY1" fmla="*/ 180317 h 1054735"/>
              <a:gd name="connsiteX2" fmla="*/ 1841944 w 2232660"/>
              <a:gd name="connsiteY2" fmla="*/ 538033 h 1054735"/>
              <a:gd name="connsiteX3" fmla="*/ 2232660 w 2232660"/>
              <a:gd name="connsiteY3" fmla="*/ 1054735 h 1054735"/>
              <a:gd name="connsiteX0" fmla="*/ 0 w 2232660"/>
              <a:gd name="connsiteY0" fmla="*/ 18415 h 1054735"/>
              <a:gd name="connsiteX1" fmla="*/ 1395412 w 2232660"/>
              <a:gd name="connsiteY1" fmla="*/ 180317 h 1054735"/>
              <a:gd name="connsiteX2" fmla="*/ 1953577 w 2232660"/>
              <a:gd name="connsiteY2" fmla="*/ 527368 h 1054735"/>
              <a:gd name="connsiteX3" fmla="*/ 2232660 w 2232660"/>
              <a:gd name="connsiteY3" fmla="*/ 1054735 h 1054735"/>
              <a:gd name="connsiteX0" fmla="*/ 0 w 2232660"/>
              <a:gd name="connsiteY0" fmla="*/ 18415 h 1054735"/>
              <a:gd name="connsiteX1" fmla="*/ 1395412 w 2232660"/>
              <a:gd name="connsiteY1" fmla="*/ 180317 h 1054735"/>
              <a:gd name="connsiteX2" fmla="*/ 1953577 w 2232660"/>
              <a:gd name="connsiteY2" fmla="*/ 527368 h 1054735"/>
              <a:gd name="connsiteX3" fmla="*/ 2232660 w 2232660"/>
              <a:gd name="connsiteY3" fmla="*/ 1054735 h 1054735"/>
              <a:gd name="connsiteX0" fmla="*/ 0 w 2232660"/>
              <a:gd name="connsiteY0" fmla="*/ 18415 h 1054735"/>
              <a:gd name="connsiteX1" fmla="*/ 1395412 w 2232660"/>
              <a:gd name="connsiteY1" fmla="*/ 180317 h 1054735"/>
              <a:gd name="connsiteX2" fmla="*/ 1953577 w 2232660"/>
              <a:gd name="connsiteY2" fmla="*/ 527368 h 1054735"/>
              <a:gd name="connsiteX3" fmla="*/ 2232660 w 2232660"/>
              <a:gd name="connsiteY3" fmla="*/ 1054735 h 1054735"/>
              <a:gd name="connsiteX0" fmla="*/ 0 w 2232660"/>
              <a:gd name="connsiteY0" fmla="*/ 18415 h 1054735"/>
              <a:gd name="connsiteX1" fmla="*/ 1395412 w 2232660"/>
              <a:gd name="connsiteY1" fmla="*/ 180317 h 1054735"/>
              <a:gd name="connsiteX2" fmla="*/ 1953577 w 2232660"/>
              <a:gd name="connsiteY2" fmla="*/ 527368 h 1054735"/>
              <a:gd name="connsiteX3" fmla="*/ 2232660 w 2232660"/>
              <a:gd name="connsiteY3" fmla="*/ 1054735 h 1054735"/>
              <a:gd name="connsiteX0" fmla="*/ 0 w 2232660"/>
              <a:gd name="connsiteY0" fmla="*/ 18415 h 1054735"/>
              <a:gd name="connsiteX1" fmla="*/ 1395412 w 2232660"/>
              <a:gd name="connsiteY1" fmla="*/ 180317 h 1054735"/>
              <a:gd name="connsiteX2" fmla="*/ 1953577 w 2232660"/>
              <a:gd name="connsiteY2" fmla="*/ 527368 h 1054735"/>
              <a:gd name="connsiteX3" fmla="*/ 2232660 w 2232660"/>
              <a:gd name="connsiteY3" fmla="*/ 1054735 h 1054735"/>
              <a:gd name="connsiteX0" fmla="*/ 0 w 2232660"/>
              <a:gd name="connsiteY0" fmla="*/ 18415 h 1054735"/>
              <a:gd name="connsiteX1" fmla="*/ 1395412 w 2232660"/>
              <a:gd name="connsiteY1" fmla="*/ 180317 h 1054735"/>
              <a:gd name="connsiteX2" fmla="*/ 1953577 w 2232660"/>
              <a:gd name="connsiteY2" fmla="*/ 527368 h 1054735"/>
              <a:gd name="connsiteX3" fmla="*/ 2232660 w 2232660"/>
              <a:gd name="connsiteY3" fmla="*/ 1054735 h 1054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2660" h="1054735">
                <a:moveTo>
                  <a:pt x="0" y="18415"/>
                </a:moveTo>
                <a:cubicBezTo>
                  <a:pt x="278130" y="0"/>
                  <a:pt x="1088421" y="93714"/>
                  <a:pt x="1395412" y="180317"/>
                </a:cubicBezTo>
                <a:cubicBezTo>
                  <a:pt x="1725943" y="290821"/>
                  <a:pt x="1814036" y="381632"/>
                  <a:pt x="1953577" y="527368"/>
                </a:cubicBezTo>
                <a:cubicBezTo>
                  <a:pt x="2152817" y="723194"/>
                  <a:pt x="2177881" y="904329"/>
                  <a:pt x="2232660" y="1054735"/>
                </a:cubicBezTo>
              </a:path>
            </a:pathLst>
          </a:cu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2773680" y="1733550"/>
            <a:ext cx="2179320" cy="914400"/>
          </a:xfrm>
          <a:custGeom>
            <a:avLst/>
            <a:gdLst>
              <a:gd name="connsiteX0" fmla="*/ 0 w 2232660"/>
              <a:gd name="connsiteY0" fmla="*/ 36830 h 1073150"/>
              <a:gd name="connsiteX1" fmla="*/ 815340 w 2232660"/>
              <a:gd name="connsiteY1" fmla="*/ 36830 h 1073150"/>
              <a:gd name="connsiteX2" fmla="*/ 1554480 w 2232660"/>
              <a:gd name="connsiteY2" fmla="*/ 257810 h 1073150"/>
              <a:gd name="connsiteX3" fmla="*/ 2232660 w 2232660"/>
              <a:gd name="connsiteY3" fmla="*/ 1073150 h 1073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2660" h="1073150">
                <a:moveTo>
                  <a:pt x="0" y="36830"/>
                </a:moveTo>
                <a:cubicBezTo>
                  <a:pt x="278130" y="18415"/>
                  <a:pt x="556260" y="0"/>
                  <a:pt x="815340" y="36830"/>
                </a:cubicBezTo>
                <a:cubicBezTo>
                  <a:pt x="1074420" y="73660"/>
                  <a:pt x="1318260" y="85090"/>
                  <a:pt x="1554480" y="257810"/>
                </a:cubicBezTo>
                <a:cubicBezTo>
                  <a:pt x="1790700" y="430530"/>
                  <a:pt x="2136140" y="938530"/>
                  <a:pt x="2232660" y="1073150"/>
                </a:cubicBezTo>
              </a:path>
            </a:pathLst>
          </a:cu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/>
          <p:cNvCxnSpPr/>
          <p:nvPr/>
        </p:nvCxnSpPr>
        <p:spPr>
          <a:xfrm flipH="1">
            <a:off x="2514600" y="3486150"/>
            <a:ext cx="457200" cy="38100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:\Marketing\~Photos\Misc. Graphics\ENR Banner B&amp;W.jpg"/>
          <p:cNvPicPr>
            <a:picLocks noChangeAspect="1" noChangeArrowheads="1"/>
          </p:cNvPicPr>
          <p:nvPr/>
        </p:nvPicPr>
        <p:blipFill>
          <a:blip r:embed="rId3"/>
          <a:srcRect t="2499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697" name="Shape 697"/>
          <p:cNvSpPr txBox="1"/>
          <p:nvPr/>
        </p:nvSpPr>
        <p:spPr>
          <a:xfrm>
            <a:off x="0" y="2647950"/>
            <a:ext cx="9180511" cy="1752600"/>
          </a:xfrm>
          <a:prstGeom prst="rect">
            <a:avLst/>
          </a:prstGeom>
          <a:solidFill>
            <a:srgbClr val="455560">
              <a:alpha val="90000"/>
            </a:srgb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 dirty="0">
              <a:solidFill>
                <a:srgbClr val="EE312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8" name="Shape 698"/>
          <p:cNvSpPr txBox="1"/>
          <p:nvPr/>
        </p:nvSpPr>
        <p:spPr>
          <a:xfrm>
            <a:off x="5486400" y="3333750"/>
            <a:ext cx="1524000" cy="228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endParaRPr lang="en-US" sz="800" b="1" i="0" u="none" strike="noStrike" cap="none" baseline="0" dirty="0">
              <a:solidFill>
                <a:schemeClr val="lt1"/>
              </a:solidFill>
              <a:latin typeface="Avenir 35 Light" pitchFamily="34" charset="0"/>
              <a:sym typeface="Arial"/>
            </a:endParaRPr>
          </a:p>
        </p:txBody>
      </p:sp>
      <p:sp>
        <p:nvSpPr>
          <p:cNvPr id="702" name="Shape 702"/>
          <p:cNvSpPr txBox="1"/>
          <p:nvPr/>
        </p:nvSpPr>
        <p:spPr>
          <a:xfrm>
            <a:off x="914400" y="3181350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r>
              <a:rPr lang="en-US" sz="2500" dirty="0" smtClean="0">
                <a:solidFill>
                  <a:srgbClr val="FFFFFF"/>
                </a:solidFill>
                <a:latin typeface="Avenir 35 Light" pitchFamily="34" charset="0"/>
              </a:rPr>
              <a:t>Literature Review and Site Background Information</a:t>
            </a:r>
            <a:endParaRPr lang="en-US" sz="2500" b="0" i="0" u="none" strike="noStrike" cap="none" baseline="0" dirty="0">
              <a:solidFill>
                <a:srgbClr val="FFFFFF"/>
              </a:solidFill>
              <a:latin typeface="Avenir 35 Light" pitchFamily="34" charset="0"/>
              <a:sym typeface="Arial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666750"/>
            <a:ext cx="3505200" cy="704850"/>
          </a:xfrm>
        </p:spPr>
        <p:txBody>
          <a:bodyPr/>
          <a:lstStyle/>
          <a:p>
            <a:r>
              <a:rPr lang="en-US" sz="2400" dirty="0" smtClean="0"/>
              <a:t>Literature Review / Site Background Info</a:t>
            </a:r>
            <a:endParaRPr lang="en-US" sz="2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5"/>
          </p:nvPr>
        </p:nvSpPr>
        <p:spPr>
          <a:xfrm>
            <a:off x="4956048" y="1428750"/>
            <a:ext cx="3733800" cy="2514600"/>
          </a:xfrm>
        </p:spPr>
        <p:txBody>
          <a:bodyPr/>
          <a:lstStyle/>
          <a:p>
            <a:pPr marL="274320">
              <a:spcBef>
                <a:spcPts val="300"/>
              </a:spcBef>
            </a:pPr>
            <a:r>
              <a:rPr lang="en-US" sz="1800" dirty="0" smtClean="0"/>
              <a:t>Geologic Maps</a:t>
            </a:r>
          </a:p>
          <a:p>
            <a:pPr marL="274320">
              <a:spcBef>
                <a:spcPts val="300"/>
              </a:spcBef>
            </a:pPr>
            <a:r>
              <a:rPr lang="en-US" sz="1800" dirty="0" smtClean="0"/>
              <a:t>Available </a:t>
            </a:r>
            <a:r>
              <a:rPr lang="en-US" sz="1800" dirty="0" err="1" smtClean="0"/>
              <a:t>Geotech</a:t>
            </a:r>
            <a:r>
              <a:rPr lang="en-US" sz="1800" dirty="0" smtClean="0"/>
              <a:t>/Geologic reports</a:t>
            </a:r>
          </a:p>
          <a:p>
            <a:pPr marL="274320">
              <a:spcBef>
                <a:spcPts val="300"/>
              </a:spcBef>
            </a:pPr>
            <a:r>
              <a:rPr lang="en-US" sz="1800" dirty="0" smtClean="0"/>
              <a:t>City/County/Caltrans database and archive</a:t>
            </a:r>
          </a:p>
          <a:p>
            <a:pPr marL="274320">
              <a:spcBef>
                <a:spcPts val="300"/>
              </a:spcBef>
            </a:pPr>
            <a:r>
              <a:rPr lang="en-US" sz="1800" dirty="0" smtClean="0"/>
              <a:t>USGS/CGS</a:t>
            </a:r>
          </a:p>
          <a:p>
            <a:pPr marL="274320">
              <a:spcBef>
                <a:spcPts val="300"/>
              </a:spcBef>
            </a:pPr>
            <a:r>
              <a:rPr lang="en-US" sz="1800" dirty="0" smtClean="0"/>
              <a:t>Google Earth</a:t>
            </a:r>
          </a:p>
          <a:p>
            <a:pPr marL="274320">
              <a:spcBef>
                <a:spcPts val="300"/>
              </a:spcBef>
            </a:pPr>
            <a:r>
              <a:rPr lang="en-US" sz="1800" dirty="0" err="1" smtClean="0"/>
              <a:t>Geotracker</a:t>
            </a:r>
            <a:endParaRPr lang="en-US" sz="1800" dirty="0" smtClean="0"/>
          </a:p>
          <a:p>
            <a:pPr marL="274320">
              <a:spcBef>
                <a:spcPts val="300"/>
              </a:spcBef>
            </a:pPr>
            <a:r>
              <a:rPr lang="en-US" sz="1800" dirty="0" smtClean="0"/>
              <a:t>Historical Aerial Photos</a:t>
            </a:r>
          </a:p>
          <a:p>
            <a:pPr>
              <a:spcBef>
                <a:spcPts val="300"/>
              </a:spcBef>
            </a:pPr>
            <a:endParaRPr lang="en-US" dirty="0"/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742950"/>
            <a:ext cx="2579792" cy="38266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:\Marketing\~Photos\Misc. Graphics\ENR Banner B&amp;W.jpg"/>
          <p:cNvPicPr>
            <a:picLocks noChangeAspect="1" noChangeArrowheads="1"/>
          </p:cNvPicPr>
          <p:nvPr/>
        </p:nvPicPr>
        <p:blipFill>
          <a:blip r:embed="rId3"/>
          <a:srcRect t="2499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697" name="Shape 697"/>
          <p:cNvSpPr txBox="1"/>
          <p:nvPr/>
        </p:nvSpPr>
        <p:spPr>
          <a:xfrm>
            <a:off x="0" y="2647950"/>
            <a:ext cx="9180511" cy="1752600"/>
          </a:xfrm>
          <a:prstGeom prst="rect">
            <a:avLst/>
          </a:prstGeom>
          <a:solidFill>
            <a:srgbClr val="455560">
              <a:alpha val="90000"/>
            </a:srgb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 dirty="0">
              <a:solidFill>
                <a:srgbClr val="EE312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8" name="Shape 698"/>
          <p:cNvSpPr txBox="1"/>
          <p:nvPr/>
        </p:nvSpPr>
        <p:spPr>
          <a:xfrm>
            <a:off x="5486400" y="3333750"/>
            <a:ext cx="1524000" cy="228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endParaRPr lang="en-US" sz="800" b="1" i="0" u="none" strike="noStrike" cap="none" baseline="0" dirty="0">
              <a:solidFill>
                <a:schemeClr val="lt1"/>
              </a:solidFill>
              <a:latin typeface="Avenir 35 Light" pitchFamily="34" charset="0"/>
              <a:sym typeface="Arial"/>
            </a:endParaRPr>
          </a:p>
        </p:txBody>
      </p:sp>
      <p:sp>
        <p:nvSpPr>
          <p:cNvPr id="702" name="Shape 702"/>
          <p:cNvSpPr txBox="1"/>
          <p:nvPr/>
        </p:nvSpPr>
        <p:spPr>
          <a:xfrm>
            <a:off x="914400" y="3333750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r>
              <a:rPr lang="en-US" sz="2500" dirty="0" smtClean="0">
                <a:solidFill>
                  <a:srgbClr val="FFFFFF"/>
                </a:solidFill>
                <a:latin typeface="Avenir 35 Light" pitchFamily="34" charset="0"/>
              </a:rPr>
              <a:t>Field Exploration</a:t>
            </a:r>
            <a:endParaRPr lang="en-US" sz="2500" b="0" i="0" u="none" strike="noStrike" cap="none" baseline="0" dirty="0">
              <a:solidFill>
                <a:srgbClr val="FFFFFF"/>
              </a:solidFill>
              <a:latin typeface="Avenir 35 Light" pitchFamily="34" charset="0"/>
              <a:sym typeface="Arial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666750"/>
            <a:ext cx="3505200" cy="704850"/>
          </a:xfrm>
        </p:spPr>
        <p:txBody>
          <a:bodyPr/>
          <a:lstStyle/>
          <a:p>
            <a:r>
              <a:rPr lang="en-US" sz="2800" dirty="0" smtClean="0"/>
              <a:t>Field Exploration</a:t>
            </a:r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5"/>
          </p:nvPr>
        </p:nvSpPr>
        <p:spPr>
          <a:xfrm>
            <a:off x="4953000" y="1504950"/>
            <a:ext cx="3810000" cy="24384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000" dirty="0" smtClean="0"/>
              <a:t>Soil Borings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Cone Penetration Testing</a:t>
            </a:r>
          </a:p>
          <a:p>
            <a:pPr>
              <a:spcAft>
                <a:spcPts val="600"/>
              </a:spcAft>
            </a:pPr>
            <a:r>
              <a:rPr lang="en-US" sz="2000" dirty="0" err="1" smtClean="0"/>
              <a:t>Downhole</a:t>
            </a:r>
            <a:r>
              <a:rPr lang="en-US" sz="2000" dirty="0" smtClean="0"/>
              <a:t> logging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Test Pits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Test Trenches</a:t>
            </a:r>
          </a:p>
          <a:p>
            <a:pPr>
              <a:spcAft>
                <a:spcPts val="600"/>
              </a:spcAft>
              <a:buNone/>
            </a:pPr>
            <a:endParaRPr lang="en-US" sz="2000" dirty="0" smtClean="0"/>
          </a:p>
          <a:p>
            <a:pPr marL="274320">
              <a:spcAft>
                <a:spcPts val="600"/>
              </a:spcAft>
              <a:buNone/>
            </a:pPr>
            <a:r>
              <a:rPr lang="en-US" sz="1800" dirty="0" smtClean="0"/>
              <a:t>* 	Details  are usually presented in Appendix A</a:t>
            </a:r>
          </a:p>
          <a:p>
            <a:endParaRPr lang="en-US" dirty="0"/>
          </a:p>
        </p:txBody>
      </p:sp>
      <p:pic>
        <p:nvPicPr>
          <p:cNvPr id="11" name="Content Placeholder 6"/>
          <p:cNvPicPr>
            <a:picLocks noGrp="1" noChangeAspect="1"/>
          </p:cNvPicPr>
          <p:nvPr>
            <p:ph type="pic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779" r="11779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Hollow-Stem Drill Rig</a:t>
            </a:r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123950"/>
            <a:ext cx="4876800" cy="365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Boring Logs</a:t>
            </a:r>
            <a:endParaRPr 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047750"/>
            <a:ext cx="2673515" cy="3649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1047749"/>
            <a:ext cx="2819400" cy="3640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Cone Penetration Testing Rig</a:t>
            </a:r>
            <a:endParaRPr lang="en-US" dirty="0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2" cstate="print">
            <a:lum bright="14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0092" b="18165"/>
          <a:stretch>
            <a:fillRect/>
          </a:stretch>
        </p:blipFill>
        <p:spPr>
          <a:xfrm>
            <a:off x="762000" y="1352550"/>
            <a:ext cx="5381583" cy="289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1" y="1348740"/>
            <a:ext cx="2209800" cy="147291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4673"/>
          <a:stretch>
            <a:fillRect/>
          </a:stretch>
        </p:blipFill>
        <p:spPr>
          <a:xfrm>
            <a:off x="6172201" y="2843784"/>
            <a:ext cx="2209800" cy="14043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14350"/>
            <a:ext cx="3505200" cy="704850"/>
          </a:xfrm>
        </p:spPr>
        <p:txBody>
          <a:bodyPr/>
          <a:lstStyle/>
          <a:p>
            <a:r>
              <a:rPr lang="en-US" sz="2800" dirty="0" smtClean="0"/>
              <a:t>CPT Logs</a:t>
            </a:r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5"/>
          </p:nvPr>
        </p:nvSpPr>
        <p:spPr>
          <a:xfrm>
            <a:off x="6019800" y="1276350"/>
            <a:ext cx="2971800" cy="2286000"/>
          </a:xfrm>
        </p:spPr>
        <p:txBody>
          <a:bodyPr/>
          <a:lstStyle/>
          <a:p>
            <a:r>
              <a:rPr lang="en-US" sz="2000" dirty="0" smtClean="0"/>
              <a:t>CPT probe records: </a:t>
            </a:r>
          </a:p>
          <a:p>
            <a:pPr marL="548640" lvl="1" indent="-274320">
              <a:buFont typeface="Courier New" pitchFamily="49" charset="0"/>
              <a:buChar char="o"/>
            </a:pPr>
            <a:r>
              <a:rPr lang="en-US" sz="1600" dirty="0" smtClean="0">
                <a:latin typeface="+mn-lt"/>
              </a:rPr>
              <a:t>Tip resistance – q</a:t>
            </a:r>
            <a:r>
              <a:rPr lang="en-US" sz="1600" baseline="-25000" dirty="0" smtClean="0">
                <a:latin typeface="+mn-lt"/>
              </a:rPr>
              <a:t>t</a:t>
            </a:r>
          </a:p>
          <a:p>
            <a:pPr marL="548640" lvl="1" indent="-274320">
              <a:buFont typeface="Courier New" pitchFamily="49" charset="0"/>
              <a:buChar char="o"/>
            </a:pPr>
            <a:r>
              <a:rPr lang="en-US" sz="1600" dirty="0" smtClean="0">
                <a:latin typeface="+mn-lt"/>
              </a:rPr>
              <a:t>Sleeve friction – </a:t>
            </a:r>
            <a:r>
              <a:rPr lang="en-US" sz="1600" dirty="0" err="1" smtClean="0">
                <a:latin typeface="+mn-lt"/>
              </a:rPr>
              <a:t>f</a:t>
            </a:r>
            <a:r>
              <a:rPr lang="en-US" sz="1600" baseline="-25000" dirty="0" err="1" smtClean="0">
                <a:latin typeface="+mn-lt"/>
              </a:rPr>
              <a:t>s</a:t>
            </a:r>
            <a:endParaRPr lang="en-US" sz="1600" baseline="-25000" dirty="0" smtClean="0">
              <a:latin typeface="+mn-lt"/>
            </a:endParaRPr>
          </a:p>
          <a:p>
            <a:pPr marL="548640" lvl="1" indent="-274320">
              <a:buFont typeface="Courier New" pitchFamily="49" charset="0"/>
              <a:buChar char="o"/>
            </a:pPr>
            <a:r>
              <a:rPr lang="en-US" sz="1600" dirty="0" smtClean="0">
                <a:latin typeface="+mn-lt"/>
              </a:rPr>
              <a:t>Pore water pressure – u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1190"/>
          <a:stretch>
            <a:fillRect/>
          </a:stretch>
        </p:blipFill>
        <p:spPr bwMode="auto">
          <a:xfrm>
            <a:off x="685800" y="1276350"/>
            <a:ext cx="5185223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Downhole</a:t>
            </a:r>
            <a:r>
              <a:rPr lang="en-US" dirty="0" smtClean="0"/>
              <a:t> Logging</a:t>
            </a:r>
            <a:endParaRPr lang="en-US" dirty="0"/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22743"/>
          <a:stretch>
            <a:fillRect/>
          </a:stretch>
        </p:blipFill>
        <p:spPr>
          <a:xfrm>
            <a:off x="758952" y="1047750"/>
            <a:ext cx="3767647" cy="365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428750"/>
            <a:ext cx="3860800" cy="2895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Test Pits/Potholes </a:t>
            </a:r>
            <a:endParaRPr lang="en-US" dirty="0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4255"/>
          <a:stretch>
            <a:fillRect/>
          </a:stretch>
        </p:blipFill>
        <p:spPr>
          <a:xfrm>
            <a:off x="758952" y="1047750"/>
            <a:ext cx="2387600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1047750"/>
            <a:ext cx="4572000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Fault Trenches</a:t>
            </a:r>
            <a:endParaRPr lang="en-US" dirty="0"/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047750"/>
            <a:ext cx="4876800" cy="365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Soil Samples</a:t>
            </a:r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047750"/>
            <a:ext cx="4846108" cy="36345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666750"/>
            <a:ext cx="3505200" cy="704850"/>
          </a:xfrm>
        </p:spPr>
        <p:txBody>
          <a:bodyPr/>
          <a:lstStyle/>
          <a:p>
            <a:r>
              <a:rPr lang="en-US" sz="2800" dirty="0" smtClean="0"/>
              <a:t>Geotechnical Laboratory Testing</a:t>
            </a:r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5"/>
          </p:nvPr>
        </p:nvSpPr>
        <p:spPr>
          <a:xfrm>
            <a:off x="4953000" y="1504950"/>
            <a:ext cx="3505200" cy="2438400"/>
          </a:xfrm>
        </p:spPr>
        <p:txBody>
          <a:bodyPr/>
          <a:lstStyle/>
          <a:p>
            <a:pPr>
              <a:spcAft>
                <a:spcPts val="300"/>
              </a:spcAft>
            </a:pPr>
            <a:r>
              <a:rPr lang="en-US" sz="1800" dirty="0" smtClean="0"/>
              <a:t>Soil Classifications</a:t>
            </a:r>
          </a:p>
          <a:p>
            <a:pPr>
              <a:spcAft>
                <a:spcPts val="300"/>
              </a:spcAft>
            </a:pPr>
            <a:r>
              <a:rPr lang="en-US" sz="1800" dirty="0" smtClean="0"/>
              <a:t>Sieve Analysis</a:t>
            </a:r>
          </a:p>
          <a:p>
            <a:pPr>
              <a:spcAft>
                <a:spcPts val="300"/>
              </a:spcAft>
            </a:pPr>
            <a:r>
              <a:rPr lang="en-US" sz="1800" dirty="0" err="1" smtClean="0"/>
              <a:t>Atterberg</a:t>
            </a:r>
            <a:r>
              <a:rPr lang="en-US" sz="1800" dirty="0" smtClean="0"/>
              <a:t> Limits</a:t>
            </a:r>
          </a:p>
          <a:p>
            <a:pPr>
              <a:spcAft>
                <a:spcPts val="300"/>
              </a:spcAft>
            </a:pPr>
            <a:r>
              <a:rPr lang="en-US" sz="1800" dirty="0" smtClean="0"/>
              <a:t>Expansion Index</a:t>
            </a:r>
          </a:p>
          <a:p>
            <a:pPr>
              <a:spcAft>
                <a:spcPts val="300"/>
              </a:spcAft>
            </a:pPr>
            <a:r>
              <a:rPr lang="en-US" sz="1800" dirty="0" smtClean="0"/>
              <a:t>Direct Shear</a:t>
            </a:r>
          </a:p>
          <a:p>
            <a:pPr>
              <a:spcAft>
                <a:spcPts val="300"/>
              </a:spcAft>
            </a:pPr>
            <a:r>
              <a:rPr lang="en-US" sz="1800" dirty="0" smtClean="0"/>
              <a:t>Consolidation</a:t>
            </a:r>
          </a:p>
          <a:p>
            <a:pPr>
              <a:spcAft>
                <a:spcPts val="300"/>
              </a:spcAft>
            </a:pPr>
            <a:r>
              <a:rPr lang="en-US" sz="1800" dirty="0" smtClean="0"/>
              <a:t>Maximum Density</a:t>
            </a:r>
          </a:p>
          <a:p>
            <a:pPr>
              <a:spcAft>
                <a:spcPts val="300"/>
              </a:spcAft>
            </a:pPr>
            <a:r>
              <a:rPr lang="en-US" sz="1800" dirty="0" err="1" smtClean="0"/>
              <a:t>Corrosivity</a:t>
            </a:r>
            <a:endParaRPr lang="en-US" sz="1800" dirty="0" smtClean="0"/>
          </a:p>
          <a:p>
            <a:pPr>
              <a:spcAft>
                <a:spcPts val="300"/>
              </a:spcAft>
            </a:pPr>
            <a:r>
              <a:rPr lang="en-US" sz="1800" dirty="0" smtClean="0"/>
              <a:t>R-value, CBR</a:t>
            </a:r>
          </a:p>
          <a:p>
            <a:pPr>
              <a:spcAft>
                <a:spcPts val="300"/>
              </a:spcAft>
            </a:pPr>
            <a:r>
              <a:rPr lang="en-US" sz="1800" dirty="0" err="1" smtClean="0"/>
              <a:t>Triaxial</a:t>
            </a:r>
            <a:r>
              <a:rPr lang="en-US" sz="1800" dirty="0" smtClean="0"/>
              <a:t> Test</a:t>
            </a:r>
          </a:p>
        </p:txBody>
      </p:sp>
      <p:pic>
        <p:nvPicPr>
          <p:cNvPr id="13314" name="Picture 2" descr="http://www.isotop.co.il/AlbomGalleryImg/320_40321.6654166667.JPG"/>
          <p:cNvPicPr>
            <a:picLocks noGrp="1" noChangeAspect="1" noChangeArrowheads="1"/>
          </p:cNvPicPr>
          <p:nvPr>
            <p:ph type="pic" idx="2"/>
          </p:nvPr>
        </p:nvPicPr>
        <p:blipFill>
          <a:blip r:embed="rId2"/>
          <a:srcRect l="15999" r="15999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666750"/>
            <a:ext cx="3505200" cy="704850"/>
          </a:xfrm>
        </p:spPr>
        <p:txBody>
          <a:bodyPr/>
          <a:lstStyle/>
          <a:p>
            <a:r>
              <a:rPr lang="en-US" sz="2400" dirty="0" smtClean="0"/>
              <a:t>What do we look for?</a:t>
            </a:r>
            <a:endParaRPr lang="en-US" sz="2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5"/>
          </p:nvPr>
        </p:nvSpPr>
        <p:spPr>
          <a:xfrm>
            <a:off x="4953000" y="1504950"/>
            <a:ext cx="3810000" cy="24384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000" dirty="0" smtClean="0"/>
              <a:t>Soil/rock characteristics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Soil/rock strength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Load-deflection relation</a:t>
            </a:r>
          </a:p>
          <a:p>
            <a:pPr>
              <a:spcAft>
                <a:spcPts val="600"/>
              </a:spcAft>
            </a:pPr>
            <a:endParaRPr lang="en-US" sz="2000" dirty="0" smtClean="0"/>
          </a:p>
          <a:p>
            <a:endParaRPr lang="en-US" sz="2000" dirty="0" smtClean="0"/>
          </a:p>
          <a:p>
            <a:pPr marL="274320">
              <a:buNone/>
            </a:pPr>
            <a:r>
              <a:rPr lang="en-US" sz="1800" dirty="0" smtClean="0"/>
              <a:t>* 	Test results are usually included in Appendix B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7" name="Content Placeholder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105" t="1684" r="3170"/>
          <a:stretch>
            <a:fillRect/>
          </a:stretch>
        </p:blipFill>
        <p:spPr>
          <a:xfrm>
            <a:off x="1143000" y="590550"/>
            <a:ext cx="3053437" cy="396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Sieve Analysis</a:t>
            </a:r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5"/>
          </p:nvPr>
        </p:nvSpPr>
        <p:spPr>
          <a:xfrm>
            <a:off x="4800600" y="1581150"/>
            <a:ext cx="4114800" cy="2286000"/>
          </a:xfrm>
        </p:spPr>
        <p:txBody>
          <a:bodyPr/>
          <a:lstStyle/>
          <a:p>
            <a:pPr marL="457200">
              <a:spcAft>
                <a:spcPts val="300"/>
              </a:spcAft>
            </a:pPr>
            <a:r>
              <a:rPr lang="en-US" sz="2000" dirty="0" smtClean="0"/>
              <a:t>To determine particle size distribution</a:t>
            </a:r>
          </a:p>
          <a:p>
            <a:pPr marL="457200">
              <a:spcAft>
                <a:spcPts val="300"/>
              </a:spcAft>
            </a:pPr>
            <a:r>
              <a:rPr lang="en-US" sz="2000" dirty="0" smtClean="0"/>
              <a:t>Establish soil classification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5857" y="438150"/>
            <a:ext cx="3197543" cy="4389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err="1" smtClean="0"/>
              <a:t>Atterberg</a:t>
            </a:r>
            <a:r>
              <a:rPr lang="en-US" sz="2800" dirty="0" smtClean="0"/>
              <a:t> Limits</a:t>
            </a:r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5"/>
          </p:nvPr>
        </p:nvSpPr>
        <p:spPr>
          <a:xfrm>
            <a:off x="4800600" y="1581150"/>
            <a:ext cx="4191000" cy="2286000"/>
          </a:xfrm>
        </p:spPr>
        <p:txBody>
          <a:bodyPr/>
          <a:lstStyle/>
          <a:p>
            <a:pPr marL="457200"/>
            <a:r>
              <a:rPr lang="en-US" sz="2000" dirty="0" smtClean="0"/>
              <a:t>To determine Liquid Limit,   Plastic Limit and Plasticity Index for fine grained soils (clay/silt)</a:t>
            </a:r>
          </a:p>
          <a:p>
            <a:pPr marL="457200"/>
            <a:r>
              <a:rPr lang="en-US" sz="2000" dirty="0" smtClean="0"/>
              <a:t>Establish soil classification</a:t>
            </a:r>
          </a:p>
          <a:p>
            <a:pPr marL="457200"/>
            <a:r>
              <a:rPr lang="en-US" sz="2000" dirty="0" smtClean="0"/>
              <a:t>Indication of expansion potential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b="46875"/>
          <a:stretch>
            <a:fillRect/>
          </a:stretch>
        </p:blipFill>
        <p:spPr bwMode="auto">
          <a:xfrm>
            <a:off x="762000" y="742950"/>
            <a:ext cx="3929063" cy="284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t="75000"/>
          <a:stretch>
            <a:fillRect/>
          </a:stretch>
        </p:blipFill>
        <p:spPr bwMode="auto">
          <a:xfrm>
            <a:off x="762000" y="3333750"/>
            <a:ext cx="3929063" cy="1341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Direct Shear Test</a:t>
            </a:r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5"/>
          </p:nvPr>
        </p:nvSpPr>
        <p:spPr>
          <a:xfrm>
            <a:off x="4953000" y="1581150"/>
            <a:ext cx="3657600" cy="2286000"/>
          </a:xfrm>
        </p:spPr>
        <p:txBody>
          <a:bodyPr/>
          <a:lstStyle/>
          <a:p>
            <a:pPr marL="457200"/>
            <a:r>
              <a:rPr lang="en-US" sz="2000" dirty="0" smtClean="0"/>
              <a:t>To determine shear strength parameters of soil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590550"/>
            <a:ext cx="304053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Consolidation Test</a:t>
            </a:r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5"/>
          </p:nvPr>
        </p:nvSpPr>
        <p:spPr/>
        <p:txBody>
          <a:bodyPr/>
          <a:lstStyle/>
          <a:p>
            <a:pPr marL="457200"/>
            <a:r>
              <a:rPr lang="en-US" sz="2000" dirty="0" smtClean="0"/>
              <a:t>To determine load-deflection relation of soil (especially for fine grain soils)</a:t>
            </a:r>
          </a:p>
          <a:p>
            <a:pPr marL="457200"/>
            <a:r>
              <a:rPr lang="en-US" sz="2000" dirty="0" smtClean="0"/>
              <a:t>Evaluate collapse potential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590550"/>
            <a:ext cx="3001039" cy="414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Maximum Density (Proctor) Test</a:t>
            </a:r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5"/>
          </p:nvPr>
        </p:nvSpPr>
        <p:spPr/>
        <p:txBody>
          <a:bodyPr/>
          <a:lstStyle/>
          <a:p>
            <a:pPr marL="457200"/>
            <a:r>
              <a:rPr lang="en-US" sz="2000" dirty="0" smtClean="0"/>
              <a:t>To determine the moisture-density relation for compaction</a:t>
            </a:r>
            <a:endParaRPr lang="en-US" sz="20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57276" y="438150"/>
            <a:ext cx="3197711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:\Marketing\~Photos\Misc. Graphics\ENR Banner B&amp;W.jpg"/>
          <p:cNvPicPr>
            <a:picLocks noChangeAspect="1" noChangeArrowheads="1"/>
          </p:cNvPicPr>
          <p:nvPr/>
        </p:nvPicPr>
        <p:blipFill>
          <a:blip r:embed="rId3"/>
          <a:srcRect t="2499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697" name="Shape 697"/>
          <p:cNvSpPr txBox="1"/>
          <p:nvPr/>
        </p:nvSpPr>
        <p:spPr>
          <a:xfrm>
            <a:off x="0" y="2647950"/>
            <a:ext cx="9180511" cy="1752600"/>
          </a:xfrm>
          <a:prstGeom prst="rect">
            <a:avLst/>
          </a:prstGeom>
          <a:solidFill>
            <a:srgbClr val="455560">
              <a:alpha val="90000"/>
            </a:srgb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 dirty="0">
              <a:solidFill>
                <a:srgbClr val="EE312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8" name="Shape 698"/>
          <p:cNvSpPr txBox="1"/>
          <p:nvPr/>
        </p:nvSpPr>
        <p:spPr>
          <a:xfrm>
            <a:off x="5486400" y="3333750"/>
            <a:ext cx="1524000" cy="228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endParaRPr lang="en-US" sz="800" b="1" i="0" u="none" strike="noStrike" cap="none" baseline="0" dirty="0">
              <a:solidFill>
                <a:schemeClr val="lt1"/>
              </a:solidFill>
              <a:latin typeface="Avenir 35 Light" pitchFamily="34" charset="0"/>
              <a:sym typeface="Arial"/>
            </a:endParaRPr>
          </a:p>
        </p:txBody>
      </p:sp>
      <p:sp>
        <p:nvSpPr>
          <p:cNvPr id="702" name="Shape 702"/>
          <p:cNvSpPr txBox="1"/>
          <p:nvPr/>
        </p:nvSpPr>
        <p:spPr>
          <a:xfrm>
            <a:off x="914400" y="3181350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>
              <a:buClr>
                <a:srgbClr val="FFFFFF"/>
              </a:buClr>
              <a:buSzPct val="25000"/>
            </a:pPr>
            <a:r>
              <a:rPr lang="en-US" sz="2500" dirty="0" smtClean="0">
                <a:solidFill>
                  <a:srgbClr val="FFFFFF"/>
                </a:solidFill>
                <a:latin typeface="Avenir 35 Light" pitchFamily="34" charset="0"/>
              </a:rPr>
              <a:t>Regional Geologic Setting &amp; Subsurface Conditions</a:t>
            </a:r>
            <a:endParaRPr lang="en-US" sz="2500" dirty="0">
              <a:solidFill>
                <a:srgbClr val="FFFFFF"/>
              </a:solidFill>
              <a:latin typeface="Avenir 35 Light" pitchFamily="34" charset="0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Regional Geologic Setting &amp; Subsurface Conditions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5"/>
          </p:nvPr>
        </p:nvSpPr>
        <p:spPr>
          <a:xfrm>
            <a:off x="4953000" y="1428750"/>
            <a:ext cx="3505200" cy="22860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1800" dirty="0" smtClean="0"/>
              <a:t>Site Geology</a:t>
            </a:r>
          </a:p>
          <a:p>
            <a:pPr>
              <a:spcAft>
                <a:spcPts val="600"/>
              </a:spcAft>
            </a:pPr>
            <a:r>
              <a:rPr lang="en-US" sz="1800" dirty="0" smtClean="0"/>
              <a:t>Geologic Hazard Zones</a:t>
            </a:r>
          </a:p>
          <a:p>
            <a:pPr marL="548640" lvl="1" indent="-274320">
              <a:spcAft>
                <a:spcPts val="600"/>
              </a:spcAft>
              <a:buFont typeface="Courier New" pitchFamily="49" charset="0"/>
              <a:buChar char="o"/>
            </a:pPr>
            <a:r>
              <a:rPr lang="en-US" sz="1600" dirty="0" smtClean="0">
                <a:latin typeface="+mn-lt"/>
              </a:rPr>
              <a:t>Surface Fault Ruptures </a:t>
            </a:r>
          </a:p>
          <a:p>
            <a:pPr marL="548640" lvl="1" indent="-274320">
              <a:spcAft>
                <a:spcPts val="600"/>
              </a:spcAft>
              <a:buFont typeface="Courier New" pitchFamily="49" charset="0"/>
              <a:buChar char="o"/>
            </a:pPr>
            <a:r>
              <a:rPr lang="en-US" sz="1600" dirty="0" smtClean="0">
                <a:latin typeface="+mn-lt"/>
              </a:rPr>
              <a:t>Liquefaction</a:t>
            </a:r>
          </a:p>
          <a:p>
            <a:pPr marL="548640" lvl="1" indent="-274320">
              <a:spcAft>
                <a:spcPts val="600"/>
              </a:spcAft>
              <a:buFont typeface="Courier New" pitchFamily="49" charset="0"/>
              <a:buChar char="o"/>
            </a:pPr>
            <a:r>
              <a:rPr lang="en-US" sz="1600" dirty="0" smtClean="0">
                <a:latin typeface="+mn-lt"/>
              </a:rPr>
              <a:t>Landslides</a:t>
            </a:r>
          </a:p>
          <a:p>
            <a:pPr marL="548640" lvl="1" indent="-274320">
              <a:spcAft>
                <a:spcPts val="600"/>
              </a:spcAft>
              <a:buFont typeface="Courier New" pitchFamily="49" charset="0"/>
              <a:buChar char="o"/>
            </a:pPr>
            <a:r>
              <a:rPr lang="en-US" sz="1600" dirty="0" smtClean="0">
                <a:latin typeface="+mn-lt"/>
              </a:rPr>
              <a:t>Flooding &amp; </a:t>
            </a:r>
            <a:r>
              <a:rPr lang="en-US" sz="1600" dirty="0" err="1" smtClean="0">
                <a:latin typeface="+mn-lt"/>
              </a:rPr>
              <a:t>Seiches</a:t>
            </a:r>
            <a:endParaRPr lang="en-US" sz="1600" dirty="0" smtClean="0">
              <a:latin typeface="+mn-lt"/>
            </a:endParaRPr>
          </a:p>
          <a:p>
            <a:pPr marL="548640" lvl="1" indent="-274320">
              <a:spcAft>
                <a:spcPts val="600"/>
              </a:spcAft>
              <a:buFont typeface="Courier New" pitchFamily="49" charset="0"/>
              <a:buChar char="o"/>
            </a:pPr>
            <a:r>
              <a:rPr lang="en-US" sz="1600" dirty="0" smtClean="0">
                <a:latin typeface="+mn-lt"/>
              </a:rPr>
              <a:t>Tsunamis</a:t>
            </a:r>
          </a:p>
          <a:p>
            <a:pPr>
              <a:spcAft>
                <a:spcPts val="600"/>
              </a:spcAft>
            </a:pPr>
            <a:r>
              <a:rPr lang="en-US" sz="1800" dirty="0" smtClean="0"/>
              <a:t>Soil Profile</a:t>
            </a:r>
          </a:p>
          <a:p>
            <a:pPr>
              <a:spcAft>
                <a:spcPts val="600"/>
              </a:spcAft>
            </a:pPr>
            <a:r>
              <a:rPr lang="en-US" sz="1800" dirty="0" smtClean="0"/>
              <a:t>Groundwater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type="pic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4245" b="14245"/>
          <a:stretch>
            <a:fillRect/>
          </a:stretch>
        </p:blipFill>
        <p:spPr>
          <a:xfrm>
            <a:off x="533400" y="666750"/>
            <a:ext cx="3960935" cy="388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Surface Fault Rupture</a:t>
            </a:r>
            <a:endParaRPr lang="en-US" dirty="0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051560"/>
            <a:ext cx="6019800" cy="33861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Liquefaction and its Effects</a:t>
            </a:r>
            <a:endParaRPr lang="en-US" dirty="0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400" t="9975" r="4250" b="3512"/>
          <a:stretch>
            <a:fillRect/>
          </a:stretch>
        </p:blipFill>
        <p:spPr>
          <a:xfrm>
            <a:off x="1524000" y="1047750"/>
            <a:ext cx="5410200" cy="36800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Landslides</a:t>
            </a:r>
            <a:endParaRPr lang="en-US" dirty="0"/>
          </a:p>
        </p:txBody>
      </p:sp>
      <p:pic>
        <p:nvPicPr>
          <p:cNvPr id="4" name="Content Placeholder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339" b="5281"/>
          <a:stretch>
            <a:fillRect/>
          </a:stretch>
        </p:blipFill>
        <p:spPr>
          <a:xfrm>
            <a:off x="1828800" y="1051560"/>
            <a:ext cx="5105400" cy="198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058" b="2552"/>
          <a:stretch>
            <a:fillRect/>
          </a:stretch>
        </p:blipFill>
        <p:spPr>
          <a:xfrm>
            <a:off x="1828800" y="3063240"/>
            <a:ext cx="2515968" cy="171831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61" t="3795" r="3855" b="1324"/>
          <a:stretch>
            <a:fillRect/>
          </a:stretch>
        </p:blipFill>
        <p:spPr>
          <a:xfrm>
            <a:off x="4363937" y="3063240"/>
            <a:ext cx="2570263" cy="17183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Flooding &amp; </a:t>
            </a:r>
            <a:r>
              <a:rPr lang="en-US" dirty="0" err="1" smtClean="0"/>
              <a:t>Seiches</a:t>
            </a:r>
            <a:endParaRPr lang="en-US" dirty="0"/>
          </a:p>
        </p:txBody>
      </p:sp>
      <p:pic>
        <p:nvPicPr>
          <p:cNvPr id="33794" name="Picture 2" descr="http://www.thisisclimatechange.org/wp-content/uploads/2012/11/FEMA-Katrina-website-size-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200150"/>
            <a:ext cx="5257800" cy="34263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Tsunamis</a:t>
            </a:r>
            <a:endParaRPr lang="en-US" dirty="0"/>
          </a:p>
        </p:txBody>
      </p:sp>
      <p:pic>
        <p:nvPicPr>
          <p:cNvPr id="32772" name="Picture 4" descr="http://www.cnn.com/video/us/2011/03/13/vo.ca.santa.cruz.tsunami.wave.kgo.640x3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123950"/>
            <a:ext cx="5867400" cy="33004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:\Marketing\~Photos\Misc. Graphics\ENR Banner B&amp;W.jpg"/>
          <p:cNvPicPr>
            <a:picLocks noChangeAspect="1" noChangeArrowheads="1"/>
          </p:cNvPicPr>
          <p:nvPr/>
        </p:nvPicPr>
        <p:blipFill>
          <a:blip r:embed="rId3"/>
          <a:srcRect t="2499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697" name="Shape 697"/>
          <p:cNvSpPr txBox="1"/>
          <p:nvPr/>
        </p:nvSpPr>
        <p:spPr>
          <a:xfrm>
            <a:off x="0" y="2647950"/>
            <a:ext cx="9180511" cy="1752600"/>
          </a:xfrm>
          <a:prstGeom prst="rect">
            <a:avLst/>
          </a:prstGeom>
          <a:solidFill>
            <a:srgbClr val="455560">
              <a:alpha val="90000"/>
            </a:srgb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 dirty="0">
              <a:solidFill>
                <a:srgbClr val="EE312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8" name="Shape 698"/>
          <p:cNvSpPr txBox="1"/>
          <p:nvPr/>
        </p:nvSpPr>
        <p:spPr>
          <a:xfrm>
            <a:off x="5486400" y="3333750"/>
            <a:ext cx="1524000" cy="228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endParaRPr lang="en-US" sz="800" b="1" i="0" u="none" strike="noStrike" cap="none" baseline="0" dirty="0">
              <a:solidFill>
                <a:schemeClr val="lt1"/>
              </a:solidFill>
              <a:latin typeface="Avenir 35 Light" pitchFamily="34" charset="0"/>
              <a:sym typeface="Arial"/>
            </a:endParaRPr>
          </a:p>
        </p:txBody>
      </p:sp>
      <p:sp>
        <p:nvSpPr>
          <p:cNvPr id="702" name="Shape 702"/>
          <p:cNvSpPr txBox="1"/>
          <p:nvPr/>
        </p:nvSpPr>
        <p:spPr>
          <a:xfrm>
            <a:off x="914400" y="3333750"/>
            <a:ext cx="4724400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>
              <a:buClr>
                <a:srgbClr val="FFFFFF"/>
              </a:buClr>
              <a:buSzPct val="25000"/>
            </a:pPr>
            <a:r>
              <a:rPr lang="en-US" sz="2500" dirty="0" smtClean="0">
                <a:solidFill>
                  <a:srgbClr val="FFFFFF"/>
                </a:solidFill>
                <a:latin typeface="Avenir 35 Light" pitchFamily="34" charset="0"/>
              </a:rPr>
              <a:t>Seismic Design Considerations</a:t>
            </a:r>
            <a:endParaRPr lang="en-US" sz="2500" dirty="0">
              <a:solidFill>
                <a:srgbClr val="FFFFFF"/>
              </a:solidFill>
              <a:latin typeface="Avenir 35 Light" pitchFamily="34" charset="0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666750"/>
            <a:ext cx="3505200" cy="70485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800" dirty="0" smtClean="0"/>
              <a:t>Seismic Design Considerations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5"/>
          </p:nvPr>
        </p:nvSpPr>
        <p:spPr>
          <a:xfrm>
            <a:off x="4953000" y="1504950"/>
            <a:ext cx="3505200" cy="2438400"/>
          </a:xfrm>
        </p:spPr>
        <p:txBody>
          <a:bodyPr/>
          <a:lstStyle/>
          <a:p>
            <a:pPr marL="457200">
              <a:spcAft>
                <a:spcPts val="600"/>
              </a:spcAft>
            </a:pPr>
            <a:r>
              <a:rPr lang="en-US" sz="2000" dirty="0" smtClean="0"/>
              <a:t>Active Faulting</a:t>
            </a:r>
          </a:p>
          <a:p>
            <a:pPr marL="457200">
              <a:spcAft>
                <a:spcPts val="600"/>
              </a:spcAft>
            </a:pPr>
            <a:r>
              <a:rPr lang="en-US" sz="2000" dirty="0" smtClean="0"/>
              <a:t>Historical Seismicity</a:t>
            </a:r>
          </a:p>
          <a:p>
            <a:pPr marL="457200">
              <a:spcAft>
                <a:spcPts val="600"/>
              </a:spcAft>
            </a:pPr>
            <a:r>
              <a:rPr lang="en-US" sz="2000" dirty="0" smtClean="0"/>
              <a:t>Seismic Design Parameters/ Spectrum</a:t>
            </a:r>
          </a:p>
          <a:p>
            <a:pPr marL="457200">
              <a:spcAft>
                <a:spcPts val="600"/>
              </a:spcAft>
            </a:pPr>
            <a:r>
              <a:rPr lang="en-US" sz="2000" dirty="0" smtClean="0"/>
              <a:t>Liquefaction &amp; Seismic Settlement Potential</a:t>
            </a:r>
          </a:p>
          <a:p>
            <a:pPr marL="457200">
              <a:spcAft>
                <a:spcPts val="600"/>
              </a:spcAft>
            </a:pPr>
            <a:r>
              <a:rPr lang="en-US" sz="2000" dirty="0" smtClean="0"/>
              <a:t>Slope Stability</a:t>
            </a:r>
          </a:p>
        </p:txBody>
      </p:sp>
      <p:pic>
        <p:nvPicPr>
          <p:cNvPr id="2969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6256" y="438150"/>
            <a:ext cx="3325439" cy="455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0200" y="590550"/>
            <a:ext cx="3048000" cy="704850"/>
          </a:xfrm>
        </p:spPr>
        <p:txBody>
          <a:bodyPr/>
          <a:lstStyle/>
          <a:p>
            <a:r>
              <a:rPr lang="en-US" sz="2800" dirty="0" smtClean="0"/>
              <a:t> Active Faulting</a:t>
            </a:r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5"/>
          </p:nvPr>
        </p:nvSpPr>
        <p:spPr>
          <a:xfrm>
            <a:off x="5410200" y="1581150"/>
            <a:ext cx="3505200" cy="2286000"/>
          </a:xfrm>
        </p:spPr>
        <p:txBody>
          <a:bodyPr/>
          <a:lstStyle/>
          <a:p>
            <a:pPr marL="457200">
              <a:spcAft>
                <a:spcPts val="600"/>
              </a:spcAft>
            </a:pPr>
            <a:r>
              <a:rPr lang="en-US" sz="2000" dirty="0" smtClean="0"/>
              <a:t>Alquist-Priolo Earthquake Fault Map</a:t>
            </a:r>
          </a:p>
          <a:p>
            <a:pPr marL="457200">
              <a:spcAft>
                <a:spcPts val="600"/>
              </a:spcAft>
            </a:pPr>
            <a:r>
              <a:rPr lang="en-US" sz="2000" dirty="0" smtClean="0"/>
              <a:t>USGS </a:t>
            </a:r>
            <a:r>
              <a:rPr lang="en-US" sz="2000" dirty="0" err="1" smtClean="0"/>
              <a:t>Deaggregation</a:t>
            </a:r>
            <a:r>
              <a:rPr lang="en-US" sz="2000" dirty="0" smtClean="0"/>
              <a:t> website</a:t>
            </a:r>
          </a:p>
          <a:p>
            <a:pPr marL="457200">
              <a:spcAft>
                <a:spcPts val="600"/>
              </a:spcAft>
            </a:pPr>
            <a:r>
              <a:rPr lang="en-US" sz="2000" dirty="0" smtClean="0"/>
              <a:t>Caltrans ARS online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9" name="Picture 6" descr="Little Italy Trench Log"/>
          <p:cNvPicPr>
            <a:picLocks noChangeAspect="1" noChangeArrowheads="1"/>
          </p:cNvPicPr>
          <p:nvPr/>
        </p:nvPicPr>
        <p:blipFill>
          <a:blip r:embed="rId2" cstate="print"/>
          <a:srcRect l="6505" t="6784" r="2945" b="6740"/>
          <a:stretch>
            <a:fillRect/>
          </a:stretch>
        </p:blipFill>
        <p:spPr bwMode="auto">
          <a:xfrm>
            <a:off x="304800" y="1276350"/>
            <a:ext cx="5105400" cy="31533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Historical Seismicity</a:t>
            </a:r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5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sz="2000" dirty="0" smtClean="0"/>
              <a:t>USGS/CGS data base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SC/EC data base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Probabilistic analysis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Probabilistic analysis</a:t>
            </a:r>
          </a:p>
          <a:p>
            <a:pPr indent="274320">
              <a:spcAft>
                <a:spcPts val="600"/>
              </a:spcAft>
            </a:pPr>
            <a:r>
              <a:rPr lang="en-US" sz="2000" dirty="0" smtClean="0"/>
              <a:t>Site-specific acceleration</a:t>
            </a:r>
          </a:p>
          <a:p>
            <a:pPr indent="274320">
              <a:spcAft>
                <a:spcPts val="600"/>
              </a:spcAft>
              <a:buNone/>
            </a:pPr>
            <a:r>
              <a:rPr lang="en-US" sz="2000" dirty="0" smtClean="0"/>
              <a:t>response spectrum 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8" descr="psh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14" y="971550"/>
            <a:ext cx="4038586" cy="33760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666750"/>
            <a:ext cx="3733800" cy="70485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800" dirty="0" smtClean="0"/>
              <a:t>Seismic Design Parameters/Spectrum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5"/>
          </p:nvPr>
        </p:nvSpPr>
        <p:spPr>
          <a:xfrm>
            <a:off x="4953000" y="1504950"/>
            <a:ext cx="3733800" cy="24384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000" dirty="0" smtClean="0"/>
              <a:t>USGS Seismic Design Map</a:t>
            </a:r>
          </a:p>
        </p:txBody>
      </p:sp>
      <p:pic>
        <p:nvPicPr>
          <p:cNvPr id="7" name="Content Placeholder 4"/>
          <p:cNvPicPr>
            <a:picLocks noGrp="1" noChangeAspect="1"/>
          </p:cNvPicPr>
          <p:nvPr>
            <p:ph type="pic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7730" b="7730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Liquefaction &amp; Seismic Settlement Potential</a:t>
            </a:r>
            <a:endParaRPr lang="en-US" sz="2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5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438149"/>
            <a:ext cx="3429000" cy="430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3" descr="http://www.eqclearinghouse.org/2011-03-11-sendai/files/2011/08/DSC_069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657350"/>
            <a:ext cx="3920947" cy="26042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14350"/>
            <a:ext cx="3505200" cy="704850"/>
          </a:xfrm>
        </p:spPr>
        <p:txBody>
          <a:bodyPr/>
          <a:lstStyle/>
          <a:p>
            <a:r>
              <a:rPr lang="en-US" sz="2800" dirty="0" smtClean="0"/>
              <a:t>Slope Stability</a:t>
            </a:r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5"/>
          </p:nvPr>
        </p:nvSpPr>
        <p:spPr>
          <a:xfrm>
            <a:off x="6477000" y="1581150"/>
            <a:ext cx="1981200" cy="22860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Adverse bedding</a:t>
            </a:r>
          </a:p>
          <a:p>
            <a:pPr>
              <a:buNone/>
            </a:pPr>
            <a:r>
              <a:rPr lang="en-US" dirty="0" smtClean="0">
                <a:solidFill>
                  <a:schemeClr val="tx1"/>
                </a:solidFill>
              </a:rPr>
              <a:t>      slope failure</a:t>
            </a:r>
          </a:p>
        </p:txBody>
      </p:sp>
      <p:pic>
        <p:nvPicPr>
          <p:cNvPr id="5" name="Picture 6" descr="Slope Failu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1114" y="1428750"/>
            <a:ext cx="5653315" cy="2895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:\Marketing\~Photos\Misc. Graphics\ENR Banner B&amp;W.jpg"/>
          <p:cNvPicPr>
            <a:picLocks noChangeAspect="1" noChangeArrowheads="1"/>
          </p:cNvPicPr>
          <p:nvPr/>
        </p:nvPicPr>
        <p:blipFill>
          <a:blip r:embed="rId3"/>
          <a:srcRect t="2499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697" name="Shape 697"/>
          <p:cNvSpPr txBox="1"/>
          <p:nvPr/>
        </p:nvSpPr>
        <p:spPr>
          <a:xfrm>
            <a:off x="0" y="2647950"/>
            <a:ext cx="9180511" cy="1752600"/>
          </a:xfrm>
          <a:prstGeom prst="rect">
            <a:avLst/>
          </a:prstGeom>
          <a:solidFill>
            <a:srgbClr val="455560">
              <a:alpha val="90000"/>
            </a:srgb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 dirty="0">
              <a:solidFill>
                <a:srgbClr val="EE312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8" name="Shape 698"/>
          <p:cNvSpPr txBox="1"/>
          <p:nvPr/>
        </p:nvSpPr>
        <p:spPr>
          <a:xfrm>
            <a:off x="5486400" y="3333750"/>
            <a:ext cx="1524000" cy="228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endParaRPr lang="en-US" sz="800" b="1" i="0" u="none" strike="noStrike" cap="none" baseline="0" dirty="0">
              <a:solidFill>
                <a:schemeClr val="lt1"/>
              </a:solidFill>
              <a:latin typeface="Avenir 35 Light" pitchFamily="34" charset="0"/>
              <a:sym typeface="Arial"/>
            </a:endParaRPr>
          </a:p>
        </p:txBody>
      </p:sp>
      <p:sp>
        <p:nvSpPr>
          <p:cNvPr id="702" name="Shape 702"/>
          <p:cNvSpPr txBox="1"/>
          <p:nvPr/>
        </p:nvSpPr>
        <p:spPr>
          <a:xfrm>
            <a:off x="914400" y="3333750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r>
              <a:rPr lang="en-US" sz="2500" dirty="0" smtClean="0">
                <a:solidFill>
                  <a:srgbClr val="FFFFFF"/>
                </a:solidFill>
                <a:latin typeface="Avenir 35 Light" pitchFamily="34" charset="0"/>
              </a:rPr>
              <a:t>Design Recommendations</a:t>
            </a:r>
            <a:endParaRPr lang="en-US" sz="2500" b="0" i="0" u="none" strike="noStrike" cap="none" baseline="0" dirty="0">
              <a:solidFill>
                <a:srgbClr val="FFFFFF"/>
              </a:solidFill>
              <a:latin typeface="Avenir 35 Light" pitchFamily="34" charset="0"/>
              <a:sym typeface="Arial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ct val="0"/>
              </a:spcBef>
              <a:defRPr/>
            </a:pPr>
            <a:r>
              <a:rPr lang="en-US" dirty="0" smtClean="0"/>
              <a:t>Design Parameters</a:t>
            </a:r>
            <a:endParaRPr lang="en-US" kern="12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" y="1123950"/>
            <a:ext cx="7543800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200" dirty="0" smtClean="0">
                <a:latin typeface="+mn-lt"/>
              </a:rPr>
              <a:t>Bearing capacity</a:t>
            </a:r>
          </a:p>
          <a:p>
            <a:pPr marL="274320" indent="-27432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200" dirty="0" smtClean="0">
                <a:latin typeface="+mn-lt"/>
              </a:rPr>
              <a:t>Lateral resistance</a:t>
            </a:r>
          </a:p>
          <a:p>
            <a:pPr marL="274320" indent="-27432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200" dirty="0" smtClean="0">
                <a:latin typeface="+mn-lt"/>
              </a:rPr>
              <a:t>Concrete/soil friction</a:t>
            </a:r>
          </a:p>
          <a:p>
            <a:pPr marL="274320" indent="-27432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200" dirty="0" smtClean="0">
                <a:latin typeface="+mn-lt"/>
              </a:rPr>
              <a:t>Lateral earth pressures</a:t>
            </a:r>
          </a:p>
          <a:p>
            <a:pPr marL="274320" indent="-27432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200" dirty="0" smtClean="0">
                <a:latin typeface="+mn-lt"/>
              </a:rPr>
              <a:t>Settlement</a:t>
            </a:r>
          </a:p>
          <a:p>
            <a:pPr marL="274320" indent="-27432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200" dirty="0" smtClean="0">
                <a:latin typeface="+mn-lt"/>
              </a:rPr>
              <a:t>Subgrade reaction</a:t>
            </a:r>
          </a:p>
          <a:p>
            <a:pPr marL="274320" indent="-27432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200" dirty="0" smtClean="0">
                <a:latin typeface="+mn-lt"/>
              </a:rPr>
              <a:t>Seismic design parameters</a:t>
            </a:r>
          </a:p>
          <a:p>
            <a:pPr marL="274320" indent="-27432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200" dirty="0" smtClean="0">
                <a:latin typeface="+mn-lt"/>
              </a:rPr>
              <a:t>Seismic settlement / Lateral spreading</a:t>
            </a:r>
          </a:p>
          <a:p>
            <a:pPr marL="274320" indent="-27432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200" dirty="0" smtClean="0">
                <a:latin typeface="+mn-lt"/>
              </a:rPr>
              <a:t>Seismic earth pressures</a:t>
            </a:r>
            <a:endParaRPr lang="en-US" sz="2200" dirty="0">
              <a:latin typeface="+mn-lt"/>
            </a:endParaRPr>
          </a:p>
        </p:txBody>
      </p:sp>
      <p:pic>
        <p:nvPicPr>
          <p:cNvPr id="5" name="Picture 4" descr="http://osp.mans.edu.eg/geotechnical/Photo/34.JPG"/>
          <p:cNvPicPr>
            <a:picLocks noChangeAspect="1" noChangeArrowheads="1"/>
          </p:cNvPicPr>
          <p:nvPr/>
        </p:nvPicPr>
        <p:blipFill>
          <a:blip r:embed="rId2" cstate="print"/>
          <a:srcRect l="1791" t="3582" r="1791" b="17910"/>
          <a:stretch>
            <a:fillRect/>
          </a:stretch>
        </p:blipFill>
        <p:spPr bwMode="auto">
          <a:xfrm>
            <a:off x="4572000" y="1200150"/>
            <a:ext cx="4038599" cy="16441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666750"/>
            <a:ext cx="3505200" cy="704850"/>
          </a:xfrm>
        </p:spPr>
        <p:txBody>
          <a:bodyPr/>
          <a:lstStyle/>
          <a:p>
            <a:r>
              <a:rPr lang="en-US" sz="2800" dirty="0" smtClean="0"/>
              <a:t>Engineering Analyses - Static</a:t>
            </a:r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5"/>
          </p:nvPr>
        </p:nvSpPr>
        <p:spPr>
          <a:xfrm>
            <a:off x="4953000" y="1504950"/>
            <a:ext cx="3505200" cy="2438400"/>
          </a:xfrm>
        </p:spPr>
        <p:txBody>
          <a:bodyPr/>
          <a:lstStyle/>
          <a:p>
            <a:pPr>
              <a:spcBef>
                <a:spcPts val="300"/>
              </a:spcBef>
            </a:pPr>
            <a:r>
              <a:rPr lang="en-US" sz="2000" dirty="0" smtClean="0"/>
              <a:t>Soil Classification</a:t>
            </a:r>
          </a:p>
          <a:p>
            <a:pPr>
              <a:spcBef>
                <a:spcPts val="300"/>
              </a:spcBef>
            </a:pPr>
            <a:r>
              <a:rPr lang="en-US" sz="2000" dirty="0" smtClean="0"/>
              <a:t>Soil Strength</a:t>
            </a:r>
          </a:p>
          <a:p>
            <a:pPr>
              <a:spcBef>
                <a:spcPts val="300"/>
              </a:spcBef>
            </a:pPr>
            <a:r>
              <a:rPr lang="en-US" sz="2000" dirty="0" smtClean="0"/>
              <a:t>Expansive soil</a:t>
            </a:r>
          </a:p>
          <a:p>
            <a:pPr>
              <a:spcBef>
                <a:spcPts val="300"/>
              </a:spcBef>
            </a:pPr>
            <a:r>
              <a:rPr lang="en-US" sz="2000" dirty="0" smtClean="0"/>
              <a:t>Corrosive soil</a:t>
            </a:r>
          </a:p>
          <a:p>
            <a:pPr>
              <a:spcBef>
                <a:spcPts val="300"/>
              </a:spcBef>
            </a:pPr>
            <a:r>
              <a:rPr lang="en-US" sz="2000" dirty="0" smtClean="0"/>
              <a:t>Ground deflections</a:t>
            </a:r>
          </a:p>
          <a:p>
            <a:pPr lvl="1" indent="-274320">
              <a:spcBef>
                <a:spcPts val="300"/>
              </a:spcBef>
              <a:buFont typeface="Courier New" pitchFamily="49" charset="0"/>
              <a:buChar char="o"/>
            </a:pPr>
            <a:r>
              <a:rPr lang="en-US" sz="1800" dirty="0" smtClean="0">
                <a:latin typeface="+mn-lt"/>
              </a:rPr>
              <a:t>Vertical settlement</a:t>
            </a:r>
          </a:p>
          <a:p>
            <a:pPr lvl="1" indent="-274320">
              <a:spcBef>
                <a:spcPts val="300"/>
              </a:spcBef>
              <a:buFont typeface="Courier New" pitchFamily="49" charset="0"/>
              <a:buChar char="o"/>
            </a:pPr>
            <a:r>
              <a:rPr lang="en-US" sz="1800" dirty="0" smtClean="0">
                <a:latin typeface="+mn-lt"/>
              </a:rPr>
              <a:t>Lateral deflection</a:t>
            </a:r>
          </a:p>
          <a:p>
            <a:pPr>
              <a:spcBef>
                <a:spcPts val="300"/>
              </a:spcBef>
            </a:pPr>
            <a:r>
              <a:rPr lang="en-US" sz="2000" dirty="0" smtClean="0"/>
              <a:t>Site stability</a:t>
            </a:r>
          </a:p>
          <a:p>
            <a:pPr>
              <a:spcBef>
                <a:spcPts val="300"/>
              </a:spcBef>
            </a:pPr>
            <a:r>
              <a:rPr lang="en-US" sz="2000" dirty="0" smtClean="0"/>
              <a:t>Slope Stability</a:t>
            </a:r>
          </a:p>
        </p:txBody>
      </p:sp>
      <p:pic>
        <p:nvPicPr>
          <p:cNvPr id="20482" name="Picture 2" descr="http://zhh.slope.com.cn/wp-content/uploads/2012/04/Slope-stability-analysi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657350"/>
            <a:ext cx="4046220" cy="228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ct val="0"/>
              </a:spcBef>
              <a:defRPr/>
            </a:pPr>
            <a:r>
              <a:rPr lang="en-US" dirty="0" smtClean="0"/>
              <a:t>Earthwork  and Site Preparation</a:t>
            </a:r>
            <a:endParaRPr lang="en-US" kern="12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" y="1123950"/>
            <a:ext cx="7543800" cy="33906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>
              <a:spcAft>
                <a:spcPts val="300"/>
              </a:spcAft>
              <a:buFont typeface="Arial" pitchFamily="34" charset="0"/>
              <a:buChar char="•"/>
            </a:pPr>
            <a:r>
              <a:rPr lang="en-US" sz="2200" dirty="0" smtClean="0">
                <a:latin typeface="+mn-lt"/>
              </a:rPr>
              <a:t>Ground Improvement</a:t>
            </a:r>
          </a:p>
          <a:p>
            <a:pPr marL="548640" lvl="1" indent="-274320">
              <a:spcAft>
                <a:spcPts val="200"/>
              </a:spcAft>
              <a:buFont typeface="Courier New" pitchFamily="49" charset="0"/>
              <a:buChar char="o"/>
            </a:pPr>
            <a:r>
              <a:rPr lang="en-US" sz="1800" dirty="0" smtClean="0">
                <a:latin typeface="+mn-lt"/>
              </a:rPr>
              <a:t>Shallow (compaction)</a:t>
            </a:r>
          </a:p>
          <a:p>
            <a:pPr marL="548640" lvl="1" indent="-274320">
              <a:spcAft>
                <a:spcPts val="200"/>
              </a:spcAft>
              <a:buFont typeface="Courier New" pitchFamily="49" charset="0"/>
              <a:buChar char="o"/>
            </a:pPr>
            <a:r>
              <a:rPr lang="en-US" sz="1800" dirty="0" smtClean="0">
                <a:latin typeface="+mn-lt"/>
              </a:rPr>
              <a:t>Deep (deep dynamic compaction, compaction grouting, soil mixing, chemical grouting, etc.)</a:t>
            </a:r>
          </a:p>
          <a:p>
            <a:pPr marL="274320" indent="-274320">
              <a:spcAft>
                <a:spcPts val="300"/>
              </a:spcAft>
              <a:buFont typeface="Arial" pitchFamily="34" charset="0"/>
              <a:buChar char="•"/>
            </a:pPr>
            <a:r>
              <a:rPr lang="en-US" sz="2200" dirty="0" smtClean="0">
                <a:latin typeface="+mn-lt"/>
              </a:rPr>
              <a:t>Grading Issues – Buildings</a:t>
            </a:r>
          </a:p>
          <a:p>
            <a:pPr marL="548640" lvl="3" indent="-274320">
              <a:buFont typeface="Courier New" pitchFamily="49" charset="0"/>
              <a:buChar char="o"/>
            </a:pPr>
            <a:r>
              <a:rPr lang="en-US" sz="1800" dirty="0" smtClean="0">
                <a:latin typeface="+mn-lt"/>
              </a:rPr>
              <a:t>Remedial grading - removal and replacement of support soils</a:t>
            </a:r>
          </a:p>
          <a:p>
            <a:pPr marL="548640" lvl="3" indent="-274320">
              <a:buFont typeface="Courier New" pitchFamily="49" charset="0"/>
              <a:buChar char="o"/>
            </a:pPr>
            <a:r>
              <a:rPr lang="en-US" sz="1800" dirty="0" smtClean="0">
                <a:latin typeface="+mn-lt"/>
              </a:rPr>
              <a:t>Often required to minimize settlement</a:t>
            </a:r>
          </a:p>
          <a:p>
            <a:pPr marL="640080" lvl="8"/>
            <a:r>
              <a:rPr lang="en-US" dirty="0" smtClean="0">
                <a:latin typeface="+mn-lt"/>
              </a:rPr>
              <a:t>- Could be extensive and costly (e.g., remove and replace five feet below footings)</a:t>
            </a:r>
          </a:p>
          <a:p>
            <a:pPr marL="548640" lvl="1" indent="-274320">
              <a:buFont typeface="Courier New" pitchFamily="49" charset="0"/>
              <a:buChar char="o"/>
            </a:pPr>
            <a:r>
              <a:rPr lang="en-US" sz="1800" dirty="0" smtClean="0">
                <a:latin typeface="+mn-lt"/>
              </a:rPr>
              <a:t>Expansive soil mitigation measure</a:t>
            </a:r>
          </a:p>
          <a:p>
            <a:pPr marL="640080" lvl="2"/>
            <a:r>
              <a:rPr lang="en-US" dirty="0" smtClean="0">
                <a:latin typeface="+mn-lt"/>
              </a:rPr>
              <a:t>- Below building slab and flatwork (e.g., remove and replace upper two feet with low expansive soil below slabs)</a:t>
            </a:r>
          </a:p>
          <a:p>
            <a:pPr marL="548640" lvl="1" indent="-274320">
              <a:spcAft>
                <a:spcPts val="200"/>
              </a:spcAft>
              <a:buFont typeface="Courier New" pitchFamily="49" charset="0"/>
              <a:buChar char="o"/>
            </a:pPr>
            <a:endParaRPr lang="en-US" sz="12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Foundation System</a:t>
            </a:r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5"/>
          </p:nvPr>
        </p:nvSpPr>
        <p:spPr>
          <a:xfrm>
            <a:off x="4953000" y="1276350"/>
            <a:ext cx="3733800" cy="2286000"/>
          </a:xfrm>
        </p:spPr>
        <p:txBody>
          <a:bodyPr/>
          <a:lstStyle/>
          <a:p>
            <a:pPr marL="274320">
              <a:spcAft>
                <a:spcPts val="800"/>
              </a:spcAft>
            </a:pPr>
            <a:r>
              <a:rPr lang="en-US" sz="2200" dirty="0" smtClean="0"/>
              <a:t>Structural Solutions</a:t>
            </a:r>
          </a:p>
          <a:p>
            <a:pPr marL="548640" lvl="1" indent="-274320">
              <a:spcAft>
                <a:spcPts val="200"/>
              </a:spcAft>
              <a:buFont typeface="Courier New" pitchFamily="49" charset="0"/>
              <a:buChar char="o"/>
            </a:pPr>
            <a:r>
              <a:rPr lang="en-US" sz="1800" dirty="0" smtClean="0">
                <a:latin typeface="+mn-lt"/>
              </a:rPr>
              <a:t>Shallow Foundations</a:t>
            </a:r>
          </a:p>
          <a:p>
            <a:pPr marL="548640" lvl="1" indent="-274320">
              <a:spcAft>
                <a:spcPts val="200"/>
              </a:spcAft>
              <a:buFont typeface="Courier New" pitchFamily="49" charset="0"/>
              <a:buChar char="o"/>
            </a:pPr>
            <a:r>
              <a:rPr lang="en-US" sz="1800" dirty="0" smtClean="0">
                <a:latin typeface="+mn-lt"/>
              </a:rPr>
              <a:t>Mat Foundation  </a:t>
            </a:r>
          </a:p>
          <a:p>
            <a:pPr marL="548640" lvl="1" indent="-274320">
              <a:spcAft>
                <a:spcPts val="200"/>
              </a:spcAft>
              <a:buFont typeface="Courier New" pitchFamily="49" charset="0"/>
              <a:buChar char="o"/>
            </a:pPr>
            <a:r>
              <a:rPr lang="en-US" sz="1800" dirty="0" smtClean="0">
                <a:latin typeface="+mn-lt"/>
              </a:rPr>
              <a:t>Intermediate Foundations (Geopiers) </a:t>
            </a:r>
          </a:p>
          <a:p>
            <a:pPr marL="548640" lvl="1" indent="-274320">
              <a:spcAft>
                <a:spcPts val="1200"/>
              </a:spcAft>
              <a:buFont typeface="Courier New" pitchFamily="49" charset="0"/>
              <a:buChar char="o"/>
            </a:pPr>
            <a:r>
              <a:rPr lang="en-US" sz="1800" dirty="0" smtClean="0">
                <a:latin typeface="+mn-lt"/>
              </a:rPr>
              <a:t>Deep Foundations</a:t>
            </a:r>
          </a:p>
          <a:p>
            <a:pPr marL="274320">
              <a:spcAft>
                <a:spcPts val="800"/>
              </a:spcAft>
            </a:pPr>
            <a:endParaRPr lang="en-US" sz="2000" dirty="0" smtClean="0"/>
          </a:p>
          <a:p>
            <a:endParaRPr lang="en-US" dirty="0"/>
          </a:p>
        </p:txBody>
      </p:sp>
      <p:pic>
        <p:nvPicPr>
          <p:cNvPr id="18434" name="Picture 2" descr="https://asc.llnl.gov/tsf/tsf_scrapbook/images/aug02_2_larg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276350"/>
            <a:ext cx="4093815" cy="259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6048" y="0"/>
            <a:ext cx="4416552" cy="1733550"/>
          </a:xfrm>
        </p:spPr>
        <p:txBody>
          <a:bodyPr/>
          <a:lstStyle/>
          <a:p>
            <a:pPr lvl="0">
              <a:spcBef>
                <a:spcPct val="0"/>
              </a:spcBef>
              <a:defRPr/>
            </a:pPr>
            <a:r>
              <a:rPr lang="en-US" dirty="0" smtClean="0"/>
              <a:t>Concrete Slab / Vapor Retarder</a:t>
            </a:r>
            <a:endParaRPr lang="en-US" kern="12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956048" y="1280160"/>
            <a:ext cx="4187952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200" dirty="0" smtClean="0">
                <a:latin typeface="+mn-lt"/>
              </a:rPr>
              <a:t>Vapor Retarder Below Slabs</a:t>
            </a:r>
          </a:p>
          <a:p>
            <a:pPr marL="548640" lvl="1" indent="-274320">
              <a:spcAft>
                <a:spcPts val="600"/>
              </a:spcAft>
              <a:buFont typeface="Courier New" pitchFamily="49" charset="0"/>
              <a:buChar char="o"/>
            </a:pPr>
            <a:r>
              <a:rPr lang="en-US" sz="1800" dirty="0" smtClean="0">
                <a:latin typeface="+mn-lt"/>
              </a:rPr>
              <a:t>Generally 10-mil vapor retarder in middle of 4 inches of sand</a:t>
            </a:r>
          </a:p>
          <a:p>
            <a:pPr marL="548640" lvl="1" indent="-274320">
              <a:spcAft>
                <a:spcPts val="600"/>
              </a:spcAft>
              <a:buFont typeface="Courier New" pitchFamily="49" charset="0"/>
              <a:buChar char="o"/>
            </a:pPr>
            <a:r>
              <a:rPr lang="en-US" sz="1800" dirty="0" smtClean="0">
                <a:latin typeface="+mn-lt"/>
              </a:rPr>
              <a:t>Often 15-mil vapor barrier (</a:t>
            </a:r>
            <a:r>
              <a:rPr lang="en-US" sz="1800" dirty="0" err="1" smtClean="0">
                <a:latin typeface="+mn-lt"/>
              </a:rPr>
              <a:t>Stego</a:t>
            </a:r>
            <a:r>
              <a:rPr lang="en-US" sz="1800" dirty="0" smtClean="0">
                <a:latin typeface="+mn-lt"/>
              </a:rPr>
              <a:t> Wrap or similar), durable barrier</a:t>
            </a:r>
          </a:p>
          <a:p>
            <a:pPr marL="548640" lvl="1" indent="-274320">
              <a:spcAft>
                <a:spcPts val="600"/>
              </a:spcAft>
              <a:buFont typeface="Courier New" pitchFamily="49" charset="0"/>
              <a:buChar char="o"/>
            </a:pPr>
            <a:r>
              <a:rPr lang="en-US" sz="1800" dirty="0" smtClean="0">
                <a:latin typeface="+mn-lt"/>
              </a:rPr>
              <a:t>15-mil can be laid directly on subgrade with minimal rock</a:t>
            </a:r>
          </a:p>
          <a:p>
            <a:pPr marL="548640" lvl="1" indent="-274320">
              <a:spcAft>
                <a:spcPts val="600"/>
              </a:spcAft>
              <a:buFont typeface="Courier New" pitchFamily="49" charset="0"/>
              <a:buChar char="o"/>
            </a:pPr>
            <a:r>
              <a:rPr lang="en-US" sz="1800" dirty="0" smtClean="0">
                <a:latin typeface="+mn-lt"/>
              </a:rPr>
              <a:t>Concrete can be placed directly on vapor barrier - provisions for mitigation of curling</a:t>
            </a:r>
          </a:p>
        </p:txBody>
      </p:sp>
      <p:pic>
        <p:nvPicPr>
          <p:cNvPr id="17410" name="Picture 2" descr="http://www.stegoindustries.com/photos/Stego-Wrap-Field-0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352550"/>
            <a:ext cx="3962400" cy="2971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6048" y="594360"/>
            <a:ext cx="3886200" cy="857250"/>
          </a:xfrm>
        </p:spPr>
        <p:txBody>
          <a:bodyPr/>
          <a:lstStyle/>
          <a:p>
            <a:pPr lvl="0">
              <a:spcBef>
                <a:spcPct val="0"/>
              </a:spcBef>
              <a:defRPr/>
            </a:pPr>
            <a:r>
              <a:rPr lang="en-US" dirty="0" smtClean="0"/>
              <a:t>Retaining Walls</a:t>
            </a:r>
            <a:endParaRPr lang="en-US" kern="12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956048" y="1280160"/>
            <a:ext cx="342900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200" dirty="0" smtClean="0">
                <a:latin typeface="+mn-lt"/>
              </a:rPr>
              <a:t>Lateral Earth pressures</a:t>
            </a:r>
          </a:p>
          <a:p>
            <a:pPr indent="-274320">
              <a:spcAft>
                <a:spcPts val="800"/>
              </a:spcAft>
              <a:buFont typeface="Arial" pitchFamily="34" charset="0"/>
              <a:buChar char="•"/>
            </a:pPr>
            <a:r>
              <a:rPr lang="en-US" sz="2200" dirty="0" smtClean="0">
                <a:latin typeface="+mn-lt"/>
              </a:rPr>
              <a:t>Wall Drainage</a:t>
            </a:r>
          </a:p>
          <a:p>
            <a:pPr indent="-274320">
              <a:spcAft>
                <a:spcPts val="800"/>
              </a:spcAft>
              <a:buFont typeface="Arial" pitchFamily="34" charset="0"/>
              <a:buChar char="•"/>
            </a:pPr>
            <a:r>
              <a:rPr lang="en-US" sz="2200" dirty="0" smtClean="0">
                <a:latin typeface="+mn-lt"/>
              </a:rPr>
              <a:t>MSE/Keystone Walls</a:t>
            </a:r>
          </a:p>
          <a:p>
            <a:pPr indent="-274320">
              <a:spcAft>
                <a:spcPts val="800"/>
              </a:spcAft>
              <a:buFont typeface="Arial" pitchFamily="34" charset="0"/>
              <a:buChar char="•"/>
            </a:pPr>
            <a:r>
              <a:rPr lang="en-US" sz="2200" dirty="0" smtClean="0">
                <a:latin typeface="+mn-lt"/>
              </a:rPr>
              <a:t>Permanent shoring /</a:t>
            </a:r>
          </a:p>
          <a:p>
            <a:pPr indent="-274320">
              <a:spcAft>
                <a:spcPts val="800"/>
              </a:spcAft>
            </a:pPr>
            <a:r>
              <a:rPr lang="en-US" sz="2200" dirty="0" smtClean="0">
                <a:latin typeface="+mn-lt"/>
              </a:rPr>
              <a:t>    temporary excavations</a:t>
            </a:r>
          </a:p>
        </p:txBody>
      </p:sp>
      <p:pic>
        <p:nvPicPr>
          <p:cNvPr id="16388" name="Picture 4" descr="https://encrypted-tbn0.gstatic.com/images?q=tbn:ANd9GcTFvLbO3iEBLhXI9x814mSjgvLU-01MQY324rnQVRDz39ST8zt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2876550"/>
            <a:ext cx="2819400" cy="1804416"/>
          </a:xfrm>
          <a:prstGeom prst="rect">
            <a:avLst/>
          </a:prstGeom>
          <a:noFill/>
        </p:spPr>
      </p:pic>
      <p:pic>
        <p:nvPicPr>
          <p:cNvPr id="16390" name="Picture 6" descr="https://encrypted-tbn2.gstatic.com/images?q=tbn:ANd9GcQaubGs5ZfXXHULEBUgNJQdXNCA9uBgULLgMewVe7YjITurEwOIrg"/>
          <p:cNvPicPr>
            <a:picLocks noChangeAspect="1" noChangeArrowheads="1"/>
          </p:cNvPicPr>
          <p:nvPr/>
        </p:nvPicPr>
        <p:blipFill>
          <a:blip r:embed="rId3"/>
          <a:srcRect b="5246"/>
          <a:stretch>
            <a:fillRect/>
          </a:stretch>
        </p:blipFill>
        <p:spPr bwMode="auto">
          <a:xfrm>
            <a:off x="533400" y="742950"/>
            <a:ext cx="3163082" cy="19961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6048" y="594360"/>
            <a:ext cx="8229600" cy="857250"/>
          </a:xfrm>
        </p:spPr>
        <p:txBody>
          <a:bodyPr/>
          <a:lstStyle/>
          <a:p>
            <a:pPr lvl="0">
              <a:spcBef>
                <a:spcPct val="0"/>
              </a:spcBef>
              <a:defRPr/>
            </a:pPr>
            <a:r>
              <a:rPr lang="en-US" dirty="0" smtClean="0"/>
              <a:t>Pavement Design</a:t>
            </a:r>
            <a:endParaRPr lang="en-US" kern="12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956048" y="1280160"/>
            <a:ext cx="4035552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200" dirty="0" smtClean="0">
                <a:latin typeface="+mn-lt"/>
              </a:rPr>
              <a:t>Grading Issues – Pavements</a:t>
            </a:r>
          </a:p>
          <a:p>
            <a:pPr marL="548640" lvl="1" indent="-274320">
              <a:spcAft>
                <a:spcPts val="600"/>
              </a:spcAft>
              <a:buFont typeface="Courier New" pitchFamily="49" charset="0"/>
              <a:buChar char="o"/>
            </a:pPr>
            <a:r>
              <a:rPr lang="en-US" sz="1800" dirty="0" smtClean="0">
                <a:latin typeface="+mn-lt"/>
              </a:rPr>
              <a:t>Soft, wet subgrade - stabilization prior to construction</a:t>
            </a:r>
          </a:p>
          <a:p>
            <a:pPr marL="548640" lvl="1" indent="-274320">
              <a:spcAft>
                <a:spcPts val="600"/>
              </a:spcAft>
              <a:buFont typeface="Courier New" pitchFamily="49" charset="0"/>
              <a:buChar char="o"/>
            </a:pPr>
            <a:r>
              <a:rPr lang="en-US" sz="1800" dirty="0" smtClean="0">
                <a:latin typeface="+mn-lt"/>
              </a:rPr>
              <a:t>Achieve unyielding subgrade below pavements (no pumping) </a:t>
            </a:r>
          </a:p>
          <a:p>
            <a:pPr marL="548640" lvl="1" indent="-274320">
              <a:spcAft>
                <a:spcPts val="600"/>
              </a:spcAft>
              <a:buFont typeface="Courier New" pitchFamily="49" charset="0"/>
              <a:buChar char="o"/>
            </a:pPr>
            <a:r>
              <a:rPr lang="en-US" sz="1800" dirty="0" smtClean="0">
                <a:latin typeface="+mn-lt"/>
              </a:rPr>
              <a:t>Caltrans HDM Ch. 600 (R-Value, TI)</a:t>
            </a:r>
          </a:p>
          <a:p>
            <a:pPr marL="548640" lvl="1" indent="-274320">
              <a:spcAft>
                <a:spcPts val="600"/>
              </a:spcAft>
              <a:buFont typeface="Courier New" pitchFamily="49" charset="0"/>
              <a:buChar char="o"/>
            </a:pPr>
            <a:r>
              <a:rPr lang="en-US" sz="1800" dirty="0" smtClean="0">
                <a:latin typeface="+mn-lt"/>
              </a:rPr>
              <a:t>AASHTO (CBR)</a:t>
            </a:r>
          </a:p>
        </p:txBody>
      </p:sp>
      <p:sp>
        <p:nvSpPr>
          <p:cNvPr id="15362" name="AutoShape 2" descr="https://faapaveair.faa.gov/%28A%28oJNz69ZczgEkAAAAYWE5NWIyY2MtNDRhYi00MDhjLThlMTktOTQyMjRhYjBmZTUxvivUwvMC1ysTb3WUc3bwNJUAP7E1%29%29/Help/Media/image263.jpg"/>
          <p:cNvSpPr>
            <a:spLocks noChangeAspect="1" noChangeArrowheads="1"/>
          </p:cNvSpPr>
          <p:nvPr/>
        </p:nvSpPr>
        <p:spPr bwMode="auto">
          <a:xfrm>
            <a:off x="155575" y="-1127125"/>
            <a:ext cx="2828925" cy="23526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364" name="Picture 4" descr="http://blackdiamondpaving.com/wp-content/uploads/2012/08/term_alligator5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504950"/>
            <a:ext cx="3543300" cy="2362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ct val="0"/>
              </a:spcBef>
              <a:defRPr/>
            </a:pPr>
            <a:r>
              <a:rPr lang="en-US" dirty="0" err="1" smtClean="0"/>
              <a:t>Stormwater</a:t>
            </a:r>
            <a:r>
              <a:rPr lang="en-US" dirty="0" smtClean="0"/>
              <a:t> Infiltration</a:t>
            </a:r>
            <a:endParaRPr lang="en-US" kern="12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" y="1123950"/>
            <a:ext cx="7543800" cy="3708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200" dirty="0" smtClean="0">
                <a:latin typeface="+mn-lt"/>
              </a:rPr>
              <a:t>On-site Containment of Storm Water</a:t>
            </a:r>
          </a:p>
          <a:p>
            <a:pPr marL="548640" lvl="1" indent="-274320">
              <a:spcAft>
                <a:spcPts val="300"/>
              </a:spcAft>
              <a:buFont typeface="Courier New" pitchFamily="49" charset="0"/>
              <a:buChar char="o"/>
            </a:pPr>
            <a:r>
              <a:rPr lang="en-US" sz="1800" dirty="0" smtClean="0">
                <a:latin typeface="+mn-lt"/>
              </a:rPr>
              <a:t>Local agencies require evaluation to minimize effects on storm water systems and pollutant runoffs. </a:t>
            </a:r>
          </a:p>
          <a:p>
            <a:pPr marL="548640" lvl="1" indent="-274320">
              <a:spcAft>
                <a:spcPts val="300"/>
              </a:spcAft>
              <a:buFont typeface="Courier New" pitchFamily="49" charset="0"/>
              <a:buChar char="o"/>
            </a:pPr>
            <a:r>
              <a:rPr lang="en-US" sz="1800" dirty="0" smtClean="0">
                <a:latin typeface="+mn-lt"/>
              </a:rPr>
              <a:t>Projects with 5,000 sq. ft. of impervious surface need evaluation </a:t>
            </a:r>
          </a:p>
          <a:p>
            <a:pPr marL="548640" lvl="1" indent="-274320">
              <a:spcAft>
                <a:spcPts val="300"/>
              </a:spcAft>
              <a:buFont typeface="Courier New" pitchFamily="49" charset="0"/>
              <a:buChar char="o"/>
            </a:pPr>
            <a:r>
              <a:rPr lang="en-US" sz="1800" dirty="0" smtClean="0">
                <a:latin typeface="+mn-lt"/>
              </a:rPr>
              <a:t>Geotechnical Engineer evaluates feasibility of infiltrating storm water based on information provided by Civil Engineer.</a:t>
            </a:r>
          </a:p>
          <a:p>
            <a:pPr marL="640080" lvl="2">
              <a:spcAft>
                <a:spcPts val="300"/>
              </a:spcAft>
              <a:buFontTx/>
              <a:buChar char="-"/>
            </a:pPr>
            <a:r>
              <a:rPr lang="en-US" sz="1800" dirty="0" smtClean="0">
                <a:latin typeface="+mn-lt"/>
              </a:rPr>
              <a:t> </a:t>
            </a:r>
            <a:r>
              <a:rPr lang="en-US" sz="1600" dirty="0" smtClean="0">
                <a:latin typeface="+mn-lt"/>
              </a:rPr>
              <a:t>Civil Engineer provides location, type and depth of BMP</a:t>
            </a:r>
          </a:p>
          <a:p>
            <a:pPr marL="640080" lvl="2">
              <a:spcAft>
                <a:spcPts val="300"/>
              </a:spcAft>
              <a:buFontTx/>
              <a:buChar char="-"/>
            </a:pPr>
            <a:r>
              <a:rPr lang="en-US" sz="1600" dirty="0" smtClean="0">
                <a:latin typeface="+mn-lt"/>
              </a:rPr>
              <a:t> Geotechnical Engineer performs field testing </a:t>
            </a:r>
          </a:p>
          <a:p>
            <a:pPr marL="1005840" lvl="3" indent="-274320">
              <a:spcAft>
                <a:spcPts val="300"/>
              </a:spcAft>
              <a:buFont typeface="Wingdings" pitchFamily="2" charset="2"/>
              <a:buChar char="§"/>
            </a:pPr>
            <a:r>
              <a:rPr lang="en-US" dirty="0" smtClean="0">
                <a:latin typeface="+mn-lt"/>
              </a:rPr>
              <a:t>Depth to groundwater (current/historic) </a:t>
            </a:r>
          </a:p>
          <a:p>
            <a:pPr marL="1005840" lvl="3" indent="-274320"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 smtClean="0">
                <a:latin typeface="+mn-lt"/>
              </a:rPr>
              <a:t>Infiltration rate</a:t>
            </a:r>
          </a:p>
          <a:p>
            <a:pPr marL="548640" lvl="1" indent="-274320">
              <a:spcAft>
                <a:spcPts val="300"/>
              </a:spcAft>
              <a:buFont typeface="Courier New" pitchFamily="49" charset="0"/>
              <a:buChar char="o"/>
            </a:pPr>
            <a:r>
              <a:rPr lang="en-US" sz="1800" dirty="0" smtClean="0">
                <a:latin typeface="+mn-lt"/>
              </a:rPr>
              <a:t>Civil Engineer evaluates options based on infiltration rates, design rain event, and storage capacity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Corrosion</a:t>
            </a:r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5"/>
          </p:nvPr>
        </p:nvSpPr>
        <p:spPr>
          <a:xfrm>
            <a:off x="4953000" y="1280160"/>
            <a:ext cx="3505200" cy="2286000"/>
          </a:xfrm>
        </p:spPr>
        <p:txBody>
          <a:bodyPr/>
          <a:lstStyle/>
          <a:p>
            <a:pPr marL="457200">
              <a:spcAft>
                <a:spcPts val="600"/>
              </a:spcAft>
            </a:pPr>
            <a:r>
              <a:rPr lang="en-US" sz="2000" dirty="0" smtClean="0"/>
              <a:t>Evaluate potential for soil to corrode buried concrete and metal structures</a:t>
            </a:r>
          </a:p>
          <a:p>
            <a:pPr marL="731520" lvl="1" indent="-274320">
              <a:spcAft>
                <a:spcPts val="200"/>
              </a:spcAft>
              <a:buFont typeface="Courier New" pitchFamily="49" charset="0"/>
              <a:buChar char="o"/>
            </a:pPr>
            <a:r>
              <a:rPr lang="en-US" sz="1800" dirty="0" smtClean="0">
                <a:latin typeface="+mn-lt"/>
              </a:rPr>
              <a:t>Resistivity</a:t>
            </a:r>
          </a:p>
          <a:p>
            <a:pPr marL="731520" lvl="1" indent="-274320">
              <a:spcAft>
                <a:spcPts val="200"/>
              </a:spcAft>
              <a:buFont typeface="Courier New" pitchFamily="49" charset="0"/>
              <a:buChar char="o"/>
            </a:pPr>
            <a:r>
              <a:rPr lang="en-US" sz="1800" dirty="0" smtClean="0">
                <a:latin typeface="+mn-lt"/>
              </a:rPr>
              <a:t>pH</a:t>
            </a:r>
          </a:p>
          <a:p>
            <a:pPr marL="731520" lvl="1" indent="-274320">
              <a:spcAft>
                <a:spcPts val="200"/>
              </a:spcAft>
              <a:buFont typeface="Courier New" pitchFamily="49" charset="0"/>
              <a:buChar char="o"/>
            </a:pPr>
            <a:r>
              <a:rPr lang="en-US" sz="1800" dirty="0" smtClean="0">
                <a:latin typeface="+mn-lt"/>
              </a:rPr>
              <a:t>Sulfate</a:t>
            </a:r>
          </a:p>
          <a:p>
            <a:pPr marL="731520" lvl="1" indent="-274320">
              <a:spcAft>
                <a:spcPts val="200"/>
              </a:spcAft>
              <a:buFont typeface="Courier New" pitchFamily="49" charset="0"/>
              <a:buChar char="o"/>
            </a:pPr>
            <a:r>
              <a:rPr lang="en-US" sz="1800" dirty="0" smtClean="0">
                <a:latin typeface="+mn-lt"/>
              </a:rPr>
              <a:t>Chloride</a:t>
            </a:r>
            <a:endParaRPr lang="en-US" sz="1800" dirty="0">
              <a:latin typeface="+mn-lt"/>
            </a:endParaRPr>
          </a:p>
        </p:txBody>
      </p:sp>
      <p:pic>
        <p:nvPicPr>
          <p:cNvPr id="13314" name="Picture 2" descr="http://www.accuratecorrosion.com/images/projects/engineering/66in-PCCP-with-spalled-concrete-corroded-ca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428750"/>
            <a:ext cx="4080264" cy="27082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:\Marketing\~Photos\Misc. Graphics\ENR Banner B&amp;W.jpg"/>
          <p:cNvPicPr>
            <a:picLocks noChangeAspect="1" noChangeArrowheads="1"/>
          </p:cNvPicPr>
          <p:nvPr/>
        </p:nvPicPr>
        <p:blipFill>
          <a:blip r:embed="rId3"/>
          <a:srcRect t="2499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697" name="Shape 697"/>
          <p:cNvSpPr txBox="1"/>
          <p:nvPr/>
        </p:nvSpPr>
        <p:spPr>
          <a:xfrm>
            <a:off x="0" y="2647950"/>
            <a:ext cx="9180511" cy="1752600"/>
          </a:xfrm>
          <a:prstGeom prst="rect">
            <a:avLst/>
          </a:prstGeom>
          <a:solidFill>
            <a:srgbClr val="455560">
              <a:alpha val="90000"/>
            </a:srgb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 dirty="0">
              <a:solidFill>
                <a:srgbClr val="EE312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8" name="Shape 698"/>
          <p:cNvSpPr txBox="1"/>
          <p:nvPr/>
        </p:nvSpPr>
        <p:spPr>
          <a:xfrm>
            <a:off x="5486400" y="3333750"/>
            <a:ext cx="1524000" cy="228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endParaRPr lang="en-US" sz="800" b="1" i="0" u="none" strike="noStrike" cap="none" baseline="0" dirty="0">
              <a:solidFill>
                <a:schemeClr val="lt1"/>
              </a:solidFill>
              <a:latin typeface="Avenir 35 Light" pitchFamily="34" charset="0"/>
              <a:sym typeface="Arial"/>
            </a:endParaRPr>
          </a:p>
        </p:txBody>
      </p:sp>
      <p:sp>
        <p:nvSpPr>
          <p:cNvPr id="702" name="Shape 702"/>
          <p:cNvSpPr txBox="1"/>
          <p:nvPr/>
        </p:nvSpPr>
        <p:spPr>
          <a:xfrm>
            <a:off x="914400" y="3181350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>
              <a:buClr>
                <a:srgbClr val="FFFFFF"/>
              </a:buClr>
              <a:buSzPct val="25000"/>
            </a:pPr>
            <a:r>
              <a:rPr lang="en-US" sz="2500" dirty="0" smtClean="0">
                <a:solidFill>
                  <a:srgbClr val="FFFFFF"/>
                </a:solidFill>
                <a:latin typeface="Avenir 35 Light" pitchFamily="34" charset="0"/>
              </a:rPr>
              <a:t>Post-Report Consultation Services</a:t>
            </a:r>
            <a:endParaRPr lang="en-US" sz="2500" b="0" i="0" u="none" strike="noStrike" cap="none" baseline="0" dirty="0">
              <a:solidFill>
                <a:srgbClr val="FFFFFF"/>
              </a:solidFill>
              <a:latin typeface="Avenir 35 Light" pitchFamily="34" charset="0"/>
              <a:sym typeface="Arial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ct val="0"/>
              </a:spcBef>
              <a:defRPr/>
            </a:pPr>
            <a:r>
              <a:rPr lang="en-US" dirty="0" smtClean="0"/>
              <a:t>Project Plans and Specifications</a:t>
            </a:r>
            <a:endParaRPr lang="en-US" kern="12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" y="1123950"/>
            <a:ext cx="7543800" cy="44473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>
              <a:spcAft>
                <a:spcPts val="1200"/>
              </a:spcAft>
            </a:pPr>
            <a:r>
              <a:rPr lang="en-US" sz="2200" b="1" dirty="0" smtClean="0">
                <a:latin typeface="+mn-lt"/>
              </a:rPr>
              <a:t>Geotechnical Engineer Involvement</a:t>
            </a:r>
          </a:p>
          <a:p>
            <a:pPr marL="274320" lvl="1" indent="-27432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000" dirty="0" smtClean="0">
                <a:latin typeface="+mn-lt"/>
              </a:rPr>
              <a:t>Grading and Structural Plans Review - prior to submittal to governing agency</a:t>
            </a:r>
          </a:p>
          <a:p>
            <a:pPr marL="548640" lvl="2" indent="-274320">
              <a:spcAft>
                <a:spcPts val="600"/>
              </a:spcAft>
              <a:buFont typeface="Courier New" pitchFamily="49" charset="0"/>
              <a:buChar char="o"/>
            </a:pPr>
            <a:r>
              <a:rPr lang="en-US" sz="1800" dirty="0" smtClean="0">
                <a:latin typeface="+mn-lt"/>
              </a:rPr>
              <a:t>Implementation of geotechnical design recommendations</a:t>
            </a:r>
          </a:p>
          <a:p>
            <a:pPr marL="548640" lvl="2" indent="-274320">
              <a:spcAft>
                <a:spcPts val="600"/>
              </a:spcAft>
              <a:buFont typeface="Courier New" pitchFamily="49" charset="0"/>
              <a:buChar char="o"/>
            </a:pPr>
            <a:r>
              <a:rPr lang="en-US" sz="1800" dirty="0" smtClean="0">
                <a:latin typeface="+mn-lt"/>
              </a:rPr>
              <a:t>Clarify grading notes for specific project</a:t>
            </a:r>
          </a:p>
          <a:p>
            <a:pPr marL="548640" lvl="2" indent="-274320">
              <a:spcAft>
                <a:spcPts val="600"/>
              </a:spcAft>
              <a:buFont typeface="Courier New" pitchFamily="49" charset="0"/>
              <a:buChar char="o"/>
            </a:pPr>
            <a:r>
              <a:rPr lang="en-US" sz="1800" dirty="0" smtClean="0">
                <a:latin typeface="+mn-lt"/>
              </a:rPr>
              <a:t>Review elevator pits and other below grade structures (basement, pools, sumps, ejector pits)</a:t>
            </a:r>
          </a:p>
          <a:p>
            <a:pPr marL="274320" lvl="1" indent="-27432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000" dirty="0" smtClean="0">
                <a:latin typeface="+mn-lt"/>
              </a:rPr>
              <a:t>Specifications review</a:t>
            </a:r>
          </a:p>
          <a:p>
            <a:pPr marL="548640" lvl="2" indent="-274320">
              <a:spcAft>
                <a:spcPts val="600"/>
              </a:spcAft>
              <a:buFont typeface="Courier New" pitchFamily="49" charset="0"/>
              <a:buChar char="o"/>
            </a:pPr>
            <a:r>
              <a:rPr lang="en-US" sz="1800" dirty="0" smtClean="0">
                <a:latin typeface="+mn-lt"/>
              </a:rPr>
              <a:t>Provide clarity for earthwork specs to minimize potential for ambiguity and contractor claims</a:t>
            </a:r>
          </a:p>
          <a:p>
            <a:pPr marL="274320" lvl="7" indent="-274320">
              <a:spcAft>
                <a:spcPts val="600"/>
              </a:spcAft>
              <a:buFont typeface="Arial" pitchFamily="34" charset="0"/>
              <a:buChar char="•"/>
            </a:pPr>
            <a:endParaRPr lang="en-US" sz="2200" dirty="0" smtClean="0">
              <a:latin typeface="+mn-lt"/>
            </a:endParaRPr>
          </a:p>
          <a:p>
            <a:pPr marL="548640" lvl="2" indent="-274320">
              <a:spcAft>
                <a:spcPts val="600"/>
              </a:spcAft>
              <a:buFont typeface="Courier New" pitchFamily="49" charset="0"/>
              <a:buChar char="o"/>
            </a:pPr>
            <a:endParaRPr lang="en-US" sz="2000" dirty="0" smtClean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ct val="0"/>
              </a:spcBef>
              <a:defRPr/>
            </a:pPr>
            <a:r>
              <a:rPr lang="en-US" dirty="0" smtClean="0"/>
              <a:t>Geotechnical Engineer Construction Support</a:t>
            </a:r>
            <a:endParaRPr lang="en-US" kern="12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" y="1123950"/>
            <a:ext cx="754380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>
              <a:spcAft>
                <a:spcPts val="1200"/>
              </a:spcAft>
              <a:buFont typeface="Arial" pitchFamily="34" charset="0"/>
              <a:buChar char="•"/>
            </a:pPr>
            <a:r>
              <a:rPr lang="en-US" sz="2200" dirty="0" smtClean="0">
                <a:latin typeface="+mn-lt"/>
              </a:rPr>
              <a:t>Geotechnical Engineer of Record (GEOR) involvement during construction can help ensure quality work and economical methods</a:t>
            </a:r>
          </a:p>
          <a:p>
            <a:pPr marL="274320" indent="-274320">
              <a:spcAft>
                <a:spcPts val="1200"/>
              </a:spcAft>
              <a:buFont typeface="Arial" pitchFamily="34" charset="0"/>
              <a:buChar char="•"/>
            </a:pPr>
            <a:r>
              <a:rPr lang="en-US" sz="2200" dirty="0" smtClean="0">
                <a:latin typeface="+mn-lt"/>
              </a:rPr>
              <a:t>Response to RFIs</a:t>
            </a:r>
          </a:p>
          <a:p>
            <a:pPr marL="274320" indent="-274320">
              <a:spcAft>
                <a:spcPts val="1200"/>
              </a:spcAft>
              <a:buFont typeface="Arial" pitchFamily="34" charset="0"/>
              <a:buChar char="•"/>
            </a:pPr>
            <a:r>
              <a:rPr lang="en-US" sz="2200" dirty="0" smtClean="0">
                <a:latin typeface="+mn-lt"/>
              </a:rPr>
              <a:t>Provide field testing and observations</a:t>
            </a:r>
          </a:p>
          <a:p>
            <a:pPr marL="274320" indent="-274320">
              <a:spcAft>
                <a:spcPts val="1200"/>
              </a:spcAft>
              <a:buFont typeface="Arial" pitchFamily="34" charset="0"/>
              <a:buChar char="•"/>
            </a:pPr>
            <a:r>
              <a:rPr lang="en-US" sz="2200" dirty="0" smtClean="0">
                <a:latin typeface="+mn-lt"/>
              </a:rPr>
              <a:t>Prepare final as-built geotechnical reports for agency approval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ct val="0"/>
              </a:spcBef>
              <a:defRPr/>
            </a:pPr>
            <a:r>
              <a:rPr lang="en-US" dirty="0" smtClean="0"/>
              <a:t>Geotechnical Engineer of Record </a:t>
            </a:r>
            <a:r>
              <a:rPr lang="en-US" sz="1800" i="1" dirty="0" smtClean="0"/>
              <a:t>Transfer of Responsibility </a:t>
            </a:r>
            <a:endParaRPr lang="en-US" i="1" kern="12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" y="1123950"/>
            <a:ext cx="7543800" cy="3585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>
              <a:spcAft>
                <a:spcPts val="1200"/>
              </a:spcAft>
              <a:buFont typeface="Arial" pitchFamily="34" charset="0"/>
              <a:buChar char="•"/>
            </a:pPr>
            <a:r>
              <a:rPr lang="en-US" sz="2200" dirty="0" smtClean="0">
                <a:latin typeface="+mn-lt"/>
              </a:rPr>
              <a:t>Geotechnical Engineer responsible for geotechnical engineering aspect of the project </a:t>
            </a:r>
          </a:p>
          <a:p>
            <a:pPr marL="548640" lvl="1" indent="-274320">
              <a:spcAft>
                <a:spcPts val="600"/>
              </a:spcAft>
              <a:buFont typeface="Courier New" pitchFamily="49" charset="0"/>
              <a:buChar char="o"/>
            </a:pPr>
            <a:r>
              <a:rPr lang="en-US" sz="2000" dirty="0" smtClean="0">
                <a:latin typeface="+mn-lt"/>
              </a:rPr>
              <a:t>Design Phase: </a:t>
            </a:r>
          </a:p>
          <a:p>
            <a:pPr marL="548640" lvl="7">
              <a:spcAft>
                <a:spcPts val="1200"/>
              </a:spcAft>
            </a:pPr>
            <a:r>
              <a:rPr lang="en-US" sz="1800" dirty="0" smtClean="0">
                <a:latin typeface="+mn-lt"/>
              </a:rPr>
              <a:t>Develop geotechnical report to be used by designers after approval by governing agency.</a:t>
            </a:r>
          </a:p>
          <a:p>
            <a:pPr marL="457200" lvl="1" indent="-274320">
              <a:spcAft>
                <a:spcPts val="600"/>
              </a:spcAft>
              <a:buFont typeface="Courier New" pitchFamily="49" charset="0"/>
              <a:buChar char="o"/>
            </a:pPr>
            <a:r>
              <a:rPr lang="en-US" sz="2000" dirty="0" smtClean="0">
                <a:latin typeface="+mn-lt"/>
              </a:rPr>
              <a:t>Construction Phase:</a:t>
            </a:r>
          </a:p>
          <a:p>
            <a:pPr marL="548640" lvl="2">
              <a:spcAft>
                <a:spcPts val="600"/>
              </a:spcAft>
            </a:pPr>
            <a:r>
              <a:rPr lang="en-US" sz="1800" dirty="0" smtClean="0">
                <a:latin typeface="+mn-lt"/>
              </a:rPr>
              <a:t>Responsibility can be transferred to another GE during the construction phase.  </a:t>
            </a:r>
          </a:p>
          <a:p>
            <a:pPr marL="548640" lvl="2"/>
            <a:r>
              <a:rPr lang="en-US" sz="1800" dirty="0" smtClean="0">
                <a:latin typeface="+mn-lt"/>
              </a:rPr>
              <a:t>The new GE must accept the report done by others and/or provide additional recommendations.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990600" y="3181350"/>
            <a:ext cx="7010400" cy="1396663"/>
            <a:chOff x="990600" y="3181350"/>
            <a:chExt cx="6477000" cy="1396663"/>
          </a:xfrm>
        </p:grpSpPr>
        <p:sp>
          <p:nvSpPr>
            <p:cNvPr id="3" name="Rectangle 2"/>
            <p:cNvSpPr/>
            <p:nvPr/>
          </p:nvSpPr>
          <p:spPr>
            <a:xfrm>
              <a:off x="990600" y="3562350"/>
              <a:ext cx="259080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 smtClean="0">
                  <a:latin typeface="+mn-lt"/>
                </a:rPr>
                <a:t>Paul Soltis, PE, GE</a:t>
              </a:r>
            </a:p>
            <a:p>
              <a:r>
                <a:rPr lang="en-US" sz="1200" dirty="0" smtClean="0">
                  <a:latin typeface="+mn-lt"/>
                </a:rPr>
                <a:t>Vice President, Geotechnical Engineering</a:t>
              </a:r>
            </a:p>
            <a:p>
              <a:r>
                <a:rPr lang="en-US" sz="1200" dirty="0" smtClean="0">
                  <a:latin typeface="+mn-lt"/>
                </a:rPr>
                <a:t>562.972.3068 cell</a:t>
              </a:r>
            </a:p>
            <a:p>
              <a:r>
                <a:rPr lang="en-US" sz="1200" dirty="0" smtClean="0">
                  <a:latin typeface="+mn-lt"/>
                  <a:hlinkClick r:id="rId2"/>
                </a:rPr>
                <a:t>psoltis@twininginc.com</a:t>
              </a:r>
              <a:endParaRPr lang="en-US" sz="1200" dirty="0" smtClean="0">
                <a:latin typeface="+mn-lt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3352800" y="3562350"/>
              <a:ext cx="182880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 smtClean="0">
                  <a:latin typeface="+mn-lt"/>
                </a:rPr>
                <a:t>Sean Lin</a:t>
              </a:r>
            </a:p>
            <a:p>
              <a:r>
                <a:rPr lang="en-US" sz="1200" dirty="0" smtClean="0">
                  <a:latin typeface="+mn-lt"/>
                </a:rPr>
                <a:t>Principal Geotechnical Engineer</a:t>
              </a:r>
            </a:p>
            <a:p>
              <a:r>
                <a:rPr lang="en-US" sz="1200" dirty="0" smtClean="0">
                  <a:latin typeface="+mn-lt"/>
                </a:rPr>
                <a:t>562.233.2846 cell</a:t>
              </a:r>
            </a:p>
            <a:p>
              <a:r>
                <a:rPr lang="en-US" sz="1200" dirty="0" smtClean="0">
                  <a:latin typeface="+mn-lt"/>
                  <a:hlinkClick r:id="rId3"/>
                </a:rPr>
                <a:t>slin@twininginc.com</a:t>
              </a:r>
              <a:endParaRPr lang="en-US" sz="1200" dirty="0" smtClean="0">
                <a:latin typeface="+mn-lt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486400" y="3562350"/>
              <a:ext cx="198120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 smtClean="0">
                  <a:latin typeface="+mn-lt"/>
                </a:rPr>
                <a:t>Andres Bernal</a:t>
              </a:r>
            </a:p>
            <a:p>
              <a:r>
                <a:rPr lang="en-US" sz="1200" dirty="0" smtClean="0">
                  <a:latin typeface="+mn-lt"/>
                </a:rPr>
                <a:t>Senior Geotechnical Engineer</a:t>
              </a:r>
            </a:p>
            <a:p>
              <a:r>
                <a:rPr lang="en-US" sz="1200" dirty="0" smtClean="0">
                  <a:latin typeface="+mn-lt"/>
                </a:rPr>
                <a:t>858.774.4805 </a:t>
              </a:r>
              <a:r>
                <a:rPr lang="en-US" sz="1200" dirty="0" smtClean="0">
                  <a:latin typeface="+mn-lt"/>
                </a:rPr>
                <a:t>cell</a:t>
              </a:r>
            </a:p>
            <a:p>
              <a:r>
                <a:rPr lang="en-US" sz="1200" dirty="0" smtClean="0">
                  <a:latin typeface="+mn-lt"/>
                  <a:hlinkClick r:id="rId3"/>
                </a:rPr>
                <a:t>abernal@twininginc.com</a:t>
              </a:r>
              <a:endParaRPr lang="en-US" sz="1200" dirty="0" smtClean="0">
                <a:latin typeface="+mn-lt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990600" y="3181350"/>
              <a:ext cx="118814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 smtClean="0">
                  <a:latin typeface="+mn-lt"/>
                </a:rPr>
                <a:t>Contact Us: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524000" y="590550"/>
            <a:ext cx="5791200" cy="2438400"/>
          </a:xfrm>
          <a:custGeom>
            <a:avLst/>
            <a:gdLst>
              <a:gd name="connsiteX0" fmla="*/ 0 w 4953000"/>
              <a:gd name="connsiteY0" fmla="*/ 0 h 2209800"/>
              <a:gd name="connsiteX1" fmla="*/ 4953000 w 4953000"/>
              <a:gd name="connsiteY1" fmla="*/ 0 h 2209800"/>
              <a:gd name="connsiteX2" fmla="*/ 4953000 w 4953000"/>
              <a:gd name="connsiteY2" fmla="*/ 2209800 h 2209800"/>
              <a:gd name="connsiteX3" fmla="*/ 0 w 4953000"/>
              <a:gd name="connsiteY3" fmla="*/ 2209800 h 2209800"/>
              <a:gd name="connsiteX4" fmla="*/ 0 w 4953000"/>
              <a:gd name="connsiteY4" fmla="*/ 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3000" h="2209800">
                <a:moveTo>
                  <a:pt x="0" y="0"/>
                </a:moveTo>
                <a:lnTo>
                  <a:pt x="4953000" y="0"/>
                </a:lnTo>
                <a:lnTo>
                  <a:pt x="4953000" y="2209800"/>
                </a:lnTo>
                <a:lnTo>
                  <a:pt x="0" y="2209800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none" rtlCol="0">
            <a:noAutofit/>
          </a:bodyPr>
          <a:lstStyle/>
          <a:p>
            <a:r>
              <a:rPr lang="en-US" sz="16600" dirty="0" smtClean="0">
                <a:solidFill>
                  <a:srgbClr val="455560"/>
                </a:solidFill>
              </a:rPr>
              <a:t>Q &amp; A </a:t>
            </a:r>
            <a:endParaRPr lang="en-US" sz="16600" dirty="0">
              <a:solidFill>
                <a:srgbClr val="4555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tent Slide - Text with bullets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wining - Template">
      <a:majorFont>
        <a:latin typeface="Avenir 35 Light"/>
        <a:ea typeface=""/>
        <a:cs typeface=""/>
      </a:majorFont>
      <a:minorFont>
        <a:latin typeface="Avenir 35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1417</TotalTime>
  <Words>1090</Words>
  <Application>Microsoft Office PowerPoint</Application>
  <PresentationFormat>On-screen Show (16:9)</PresentationFormat>
  <Paragraphs>270</Paragraphs>
  <Slides>58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5" baseType="lpstr">
      <vt:lpstr>Arial</vt:lpstr>
      <vt:lpstr>Calibri</vt:lpstr>
      <vt:lpstr>Avenir 35 Light</vt:lpstr>
      <vt:lpstr>Courier New</vt:lpstr>
      <vt:lpstr>Open Sans</vt:lpstr>
      <vt:lpstr>Wingdings</vt:lpstr>
      <vt:lpstr>Content Slide - Text with bullets</vt:lpstr>
      <vt:lpstr>Slide 1</vt:lpstr>
      <vt:lpstr>Presenters</vt:lpstr>
      <vt:lpstr>Why do we need a geotechnical report?</vt:lpstr>
      <vt:lpstr>Because we have projects built on, or into, the ground…</vt:lpstr>
      <vt:lpstr>Because we have to mitigate instability of the ground…</vt:lpstr>
      <vt:lpstr>Because we have to know what was previously built…</vt:lpstr>
      <vt:lpstr>Because we have to determine if an active fault crosses the site…</vt:lpstr>
      <vt:lpstr>Table of Contents - Geotechnical Report</vt:lpstr>
      <vt:lpstr>Proposed Project Types </vt:lpstr>
      <vt:lpstr>Who defines the project scope?</vt:lpstr>
      <vt:lpstr>Slide 11</vt:lpstr>
      <vt:lpstr>Literature Review / Site Background Info</vt:lpstr>
      <vt:lpstr>Slide 13</vt:lpstr>
      <vt:lpstr>Field Exploration</vt:lpstr>
      <vt:lpstr>Hollow-Stem Drill Rig</vt:lpstr>
      <vt:lpstr>Boring Logs</vt:lpstr>
      <vt:lpstr>Cone Penetration Testing Rig</vt:lpstr>
      <vt:lpstr>CPT Logs</vt:lpstr>
      <vt:lpstr>Downhole Logging</vt:lpstr>
      <vt:lpstr>Test Pits/Potholes </vt:lpstr>
      <vt:lpstr>Fault Trenches</vt:lpstr>
      <vt:lpstr>Soil Samples</vt:lpstr>
      <vt:lpstr>Geotechnical Laboratory Testing</vt:lpstr>
      <vt:lpstr>What do we look for?</vt:lpstr>
      <vt:lpstr>Sieve Analysis</vt:lpstr>
      <vt:lpstr>Atterberg Limits</vt:lpstr>
      <vt:lpstr>Direct Shear Test</vt:lpstr>
      <vt:lpstr>Consolidation Test</vt:lpstr>
      <vt:lpstr>Maximum Density (Proctor) Test</vt:lpstr>
      <vt:lpstr>Slide 30</vt:lpstr>
      <vt:lpstr>Regional Geologic Setting &amp; Subsurface Conditions</vt:lpstr>
      <vt:lpstr>Surface Fault Rupture</vt:lpstr>
      <vt:lpstr>Liquefaction and its Effects</vt:lpstr>
      <vt:lpstr>Landslides</vt:lpstr>
      <vt:lpstr>Flooding &amp; Seiches</vt:lpstr>
      <vt:lpstr>Tsunamis</vt:lpstr>
      <vt:lpstr>Slide 37</vt:lpstr>
      <vt:lpstr>Seismic Design Considerations</vt:lpstr>
      <vt:lpstr> Active Faulting</vt:lpstr>
      <vt:lpstr>Historical Seismicity</vt:lpstr>
      <vt:lpstr>Seismic Design Parameters/Spectrum</vt:lpstr>
      <vt:lpstr>Liquefaction &amp; Seismic Settlement Potential</vt:lpstr>
      <vt:lpstr>Slope Stability</vt:lpstr>
      <vt:lpstr>Slide 44</vt:lpstr>
      <vt:lpstr>Design Parameters</vt:lpstr>
      <vt:lpstr>Engineering Analyses - Static</vt:lpstr>
      <vt:lpstr>Earthwork  and Site Preparation</vt:lpstr>
      <vt:lpstr>Foundation System</vt:lpstr>
      <vt:lpstr>Concrete Slab / Vapor Retarder</vt:lpstr>
      <vt:lpstr>Retaining Walls</vt:lpstr>
      <vt:lpstr>Pavement Design</vt:lpstr>
      <vt:lpstr>Stormwater Infiltration</vt:lpstr>
      <vt:lpstr>Corrosion</vt:lpstr>
      <vt:lpstr>Slide 54</vt:lpstr>
      <vt:lpstr>Project Plans and Specifications</vt:lpstr>
      <vt:lpstr>Geotechnical Engineer Construction Support</vt:lpstr>
      <vt:lpstr>Geotechnical Engineer of Record Transfer of Responsibility </vt:lpstr>
      <vt:lpstr>Slide 58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Adam Friio</dc:creator>
  <cp:lastModifiedBy>abernal</cp:lastModifiedBy>
  <cp:revision>264</cp:revision>
  <dcterms:modified xsi:type="dcterms:W3CDTF">2015-08-12T21:57:08Z</dcterms:modified>
</cp:coreProperties>
</file>